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3" r:id="rId6"/>
    <p:sldId id="264" r:id="rId7"/>
    <p:sldId id="268" r:id="rId8"/>
    <p:sldId id="265" r:id="rId9"/>
    <p:sldId id="267" r:id="rId10"/>
    <p:sldId id="260" r:id="rId11"/>
    <p:sldId id="261" r:id="rId12"/>
    <p:sldId id="262"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71" autoAdjust="0"/>
    <p:restoredTop sz="94660"/>
  </p:normalViewPr>
  <p:slideViewPr>
    <p:cSldViewPr>
      <p:cViewPr>
        <p:scale>
          <a:sx n="66" d="100"/>
          <a:sy n="66" d="100"/>
        </p:scale>
        <p:origin x="-1338"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FCC826-0CA1-4F3F-8F79-3B547960039B}"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5906E-09C1-4621-AB5A-9B80FBFC5DDE}" type="slidenum">
              <a:rPr lang="en-US" smtClean="0"/>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FCC826-0CA1-4F3F-8F79-3B547960039B}"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5906E-09C1-4621-AB5A-9B80FBFC5DD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FCC826-0CA1-4F3F-8F79-3B547960039B}"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5906E-09C1-4621-AB5A-9B80FBFC5DD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6FCC826-0CA1-4F3F-8F79-3B547960039B}"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5906E-09C1-4621-AB5A-9B80FBFC5DD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FCC826-0CA1-4F3F-8F79-3B547960039B}" type="datetimeFigureOut">
              <a:rPr lang="en-US" smtClean="0"/>
              <a:t>3/6/2015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E5906E-09C1-4621-AB5A-9B80FBFC5DD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6FCC826-0CA1-4F3F-8F79-3B547960039B}"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5906E-09C1-4621-AB5A-9B80FBFC5DDE}"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FCC826-0CA1-4F3F-8F79-3B547960039B}" type="datetimeFigureOut">
              <a:rPr lang="en-US" smtClean="0"/>
              <a:t>3/6/2015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E5906E-09C1-4621-AB5A-9B80FBFC5DD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FCC826-0CA1-4F3F-8F79-3B547960039B}" type="datetimeFigureOut">
              <a:rPr lang="en-US" smtClean="0"/>
              <a:t>3/6/2015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E5906E-09C1-4621-AB5A-9B80FBFC5DD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FCC826-0CA1-4F3F-8F79-3B547960039B}" type="datetimeFigureOut">
              <a:rPr lang="en-US" smtClean="0"/>
              <a:t>3/6/2015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E5906E-09C1-4621-AB5A-9B80FBFC5DD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CC826-0CA1-4F3F-8F79-3B547960039B}"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5906E-09C1-4621-AB5A-9B80FBFC5DD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FCC826-0CA1-4F3F-8F79-3B547960039B}" type="datetimeFigureOut">
              <a:rPr lang="en-US" smtClean="0"/>
              <a:t>3/6/2015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E5906E-09C1-4621-AB5A-9B80FBFC5DDE}" type="slidenum">
              <a:rPr lang="en-US" smtClean="0"/>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6FCC826-0CA1-4F3F-8F79-3B547960039B}" type="datetimeFigureOut">
              <a:rPr lang="en-US" smtClean="0"/>
              <a:t>3/6/2015</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1E5906E-09C1-4621-AB5A-9B80FBFC5DD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EBHtpU1tB3E" TargetMode="External"/><Relationship Id="rId7" Type="http://schemas.openxmlformats.org/officeDocument/2006/relationships/hyperlink" Target="http://teacher.scholastic.com/mathhunt/StartGame.asp?QuizID=22" TargetMode="External"/><Relationship Id="rId2" Type="http://schemas.openxmlformats.org/officeDocument/2006/relationships/hyperlink" Target="https://www.youtube.com/watch?v=z6DzceERhDU" TargetMode="External"/><Relationship Id="rId1" Type="http://schemas.openxmlformats.org/officeDocument/2006/relationships/slideLayout" Target="../slideLayouts/slideLayout2.xml"/><Relationship Id="rId6" Type="http://schemas.openxmlformats.org/officeDocument/2006/relationships/hyperlink" Target="http://www.athropolis.com/index.htm" TargetMode="External"/><Relationship Id="rId5" Type="http://schemas.openxmlformats.org/officeDocument/2006/relationships/hyperlink" Target="http://www.sciencepoles.org/" TargetMode="External"/><Relationship Id="rId4" Type="http://schemas.openxmlformats.org/officeDocument/2006/relationships/hyperlink" Target="http://www.usap.gov/videoclipsandmaps/spwebcam.cf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usap.gov/videoclipsandmaps/spwebcam.cf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teacher.scholastic.com/mathhunt/StartGame.asp?QuizID=2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thropolis.com/index.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EBHtpU1tB3E" TargetMode="External"/><Relationship Id="rId2" Type="http://schemas.openxmlformats.org/officeDocument/2006/relationships/hyperlink" Target="https://www.youtube.com/watch?v=z6DzceERhDU"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smtClean="0"/>
              <a:t>Alecia Krapp</a:t>
            </a:r>
          </a:p>
          <a:p>
            <a:r>
              <a:rPr lang="en-US" dirty="0" smtClean="0"/>
              <a:t>Literature Focus Unit</a:t>
            </a:r>
          </a:p>
          <a:p>
            <a:r>
              <a:rPr lang="en-US" dirty="0" smtClean="0"/>
              <a:t>EDU 315</a:t>
            </a:r>
          </a:p>
          <a:p>
            <a:endParaRPr lang="en-US" dirty="0"/>
          </a:p>
        </p:txBody>
      </p:sp>
      <p:sp>
        <p:nvSpPr>
          <p:cNvPr id="2" name="Title 1"/>
          <p:cNvSpPr>
            <a:spLocks noGrp="1"/>
          </p:cNvSpPr>
          <p:nvPr>
            <p:ph type="ctrTitle"/>
          </p:nvPr>
        </p:nvSpPr>
        <p:spPr/>
        <p:txBody>
          <a:bodyPr/>
          <a:lstStyle/>
          <a:p>
            <a:r>
              <a:rPr lang="en-US" dirty="0" smtClean="0"/>
              <a:t>Antarctica </a:t>
            </a:r>
            <a:endParaRPr lang="en-US" dirty="0"/>
          </a:p>
        </p:txBody>
      </p:sp>
    </p:spTree>
    <p:extLst>
      <p:ext uri="{BB962C8B-B14F-4D97-AF65-F5344CB8AC3E}">
        <p14:creationId xmlns:p14="http://schemas.microsoft.com/office/powerpoint/2010/main" val="2974574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029200"/>
            <a:ext cx="6131511" cy="914400"/>
          </a:xfrm>
        </p:spPr>
        <p:txBody>
          <a:bodyPr/>
          <a:lstStyle/>
          <a:p>
            <a:r>
              <a:rPr lang="en-US" dirty="0" smtClean="0"/>
              <a:t>Language Arts Strategies </a:t>
            </a:r>
            <a:endParaRPr lang="en-US" dirty="0"/>
          </a:p>
        </p:txBody>
      </p:sp>
      <p:sp>
        <p:nvSpPr>
          <p:cNvPr id="3" name="Content Placeholder 2"/>
          <p:cNvSpPr>
            <a:spLocks noGrp="1"/>
          </p:cNvSpPr>
          <p:nvPr>
            <p:ph sz="quarter" idx="13"/>
          </p:nvPr>
        </p:nvSpPr>
        <p:spPr>
          <a:xfrm>
            <a:off x="1143000" y="731520"/>
            <a:ext cx="7239000" cy="4297680"/>
          </a:xfrm>
        </p:spPr>
        <p:txBody>
          <a:bodyPr>
            <a:normAutofit fontScale="77500" lnSpcReduction="20000"/>
          </a:bodyPr>
          <a:lstStyle/>
          <a:p>
            <a:r>
              <a:rPr lang="en-US" b="1" dirty="0" smtClean="0"/>
              <a:t>Activating Background Knowledge- </a:t>
            </a:r>
            <a:r>
              <a:rPr lang="en-US" dirty="0" smtClean="0"/>
              <a:t>students will think about prior knowledge they have about Antarctica.</a:t>
            </a:r>
          </a:p>
          <a:p>
            <a:r>
              <a:rPr lang="en-US" b="1" dirty="0"/>
              <a:t>Play with Language- </a:t>
            </a:r>
            <a:r>
              <a:rPr lang="en-US" dirty="0" smtClean="0"/>
              <a:t>Students will use language creatively when creating their poems. </a:t>
            </a:r>
          </a:p>
          <a:p>
            <a:r>
              <a:rPr lang="en-US" b="1" dirty="0"/>
              <a:t>Predict- </a:t>
            </a:r>
            <a:r>
              <a:rPr lang="en-US" dirty="0" smtClean="0"/>
              <a:t>Students will predict what will happen next in the books they read and videos they watch.</a:t>
            </a:r>
          </a:p>
          <a:p>
            <a:r>
              <a:rPr lang="en-US" b="1" dirty="0"/>
              <a:t>Elaborate</a:t>
            </a:r>
            <a:r>
              <a:rPr lang="en-US" dirty="0" smtClean="0"/>
              <a:t>- Students will add details and examples to develop ideas completely in creating their projects such as planning the expedition to Palmer Station.   </a:t>
            </a:r>
          </a:p>
          <a:p>
            <a:r>
              <a:rPr lang="en-US" b="1" dirty="0"/>
              <a:t>Monitor-</a:t>
            </a:r>
            <a:r>
              <a:rPr lang="en-US" dirty="0" smtClean="0"/>
              <a:t> Students will ask themselves questions while reading different books about Antarctica  and evaluate their own writing when they write in their journals. </a:t>
            </a:r>
          </a:p>
          <a:p>
            <a:r>
              <a:rPr lang="en-US" b="1" dirty="0"/>
              <a:t>Visualize-</a:t>
            </a:r>
            <a:r>
              <a:rPr lang="en-US" dirty="0" smtClean="0"/>
              <a:t> Students will form pictures in their minds while reading different books about Antarctica. </a:t>
            </a:r>
          </a:p>
          <a:p>
            <a:r>
              <a:rPr lang="en-US" b="1" dirty="0" smtClean="0"/>
              <a:t>C</a:t>
            </a:r>
            <a:r>
              <a:rPr lang="en-US" b="1" dirty="0"/>
              <a:t>onnect- </a:t>
            </a:r>
            <a:r>
              <a:rPr lang="en-US" dirty="0"/>
              <a:t>S</a:t>
            </a:r>
            <a:r>
              <a:rPr lang="en-US" dirty="0" smtClean="0"/>
              <a:t>tudents will relate to what the life of penguins while watching March of the Penguins clip and performing different penguin moves.   </a:t>
            </a:r>
          </a:p>
        </p:txBody>
      </p:sp>
    </p:spTree>
    <p:extLst>
      <p:ext uri="{BB962C8B-B14F-4D97-AF65-F5344CB8AC3E}">
        <p14:creationId xmlns:p14="http://schemas.microsoft.com/office/powerpoint/2010/main" val="42066583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5105400"/>
            <a:ext cx="6512511" cy="1143000"/>
          </a:xfrm>
        </p:spPr>
        <p:txBody>
          <a:bodyPr/>
          <a:lstStyle/>
          <a:p>
            <a:r>
              <a:rPr lang="en-US" dirty="0" smtClean="0"/>
              <a:t>Technology</a:t>
            </a:r>
            <a:endParaRPr lang="en-US" dirty="0"/>
          </a:p>
        </p:txBody>
      </p:sp>
      <p:sp>
        <p:nvSpPr>
          <p:cNvPr id="3" name="Content Placeholder 2"/>
          <p:cNvSpPr>
            <a:spLocks noGrp="1"/>
          </p:cNvSpPr>
          <p:nvPr>
            <p:ph sz="quarter" idx="13"/>
          </p:nvPr>
        </p:nvSpPr>
        <p:spPr>
          <a:xfrm>
            <a:off x="1295400" y="762000"/>
            <a:ext cx="7162800" cy="4724400"/>
          </a:xfrm>
        </p:spPr>
        <p:txBody>
          <a:bodyPr>
            <a:normAutofit fontScale="70000" lnSpcReduction="20000"/>
          </a:bodyPr>
          <a:lstStyle/>
          <a:p>
            <a:r>
              <a:rPr lang="en-US" sz="2700" i="1" dirty="0">
                <a:solidFill>
                  <a:prstClr val="black"/>
                </a:solidFill>
                <a:hlinkClick r:id="rId2"/>
              </a:rPr>
              <a:t>https://</a:t>
            </a:r>
            <a:r>
              <a:rPr lang="en-US" sz="2700" i="1" dirty="0" smtClean="0">
                <a:solidFill>
                  <a:prstClr val="black"/>
                </a:solidFill>
                <a:hlinkClick r:id="rId2"/>
              </a:rPr>
              <a:t>www.youtube.com/watch?v=z6DzceERhDU</a:t>
            </a:r>
            <a:r>
              <a:rPr lang="en-US" sz="2700" i="1" dirty="0" smtClean="0">
                <a:solidFill>
                  <a:prstClr val="black"/>
                </a:solidFill>
              </a:rPr>
              <a:t> (Your Personal Penguin)</a:t>
            </a:r>
          </a:p>
          <a:p>
            <a:pPr lvl="0"/>
            <a:r>
              <a:rPr lang="en-US" sz="2700" dirty="0">
                <a:solidFill>
                  <a:prstClr val="black"/>
                </a:solidFill>
                <a:hlinkClick r:id="rId3"/>
              </a:rPr>
              <a:t>https://</a:t>
            </a:r>
            <a:r>
              <a:rPr lang="en-US" sz="2700" dirty="0" smtClean="0">
                <a:solidFill>
                  <a:prstClr val="black"/>
                </a:solidFill>
                <a:hlinkClick r:id="rId3"/>
              </a:rPr>
              <a:t>www.youtube.com/watch?v=EBHtpU1tB3E</a:t>
            </a:r>
            <a:r>
              <a:rPr lang="en-US" sz="2700" dirty="0" smtClean="0">
                <a:solidFill>
                  <a:prstClr val="black"/>
                </a:solidFill>
              </a:rPr>
              <a:t> (Penguin Dance) </a:t>
            </a:r>
            <a:endParaRPr lang="en-US" sz="2700" dirty="0">
              <a:solidFill>
                <a:prstClr val="black"/>
              </a:solidFill>
            </a:endParaRPr>
          </a:p>
          <a:p>
            <a:r>
              <a:rPr lang="en-US" sz="2700" i="1" dirty="0" smtClean="0">
                <a:solidFill>
                  <a:prstClr val="black"/>
                </a:solidFill>
              </a:rPr>
              <a:t>March of the Penguins</a:t>
            </a:r>
          </a:p>
          <a:p>
            <a:r>
              <a:rPr lang="en-US" sz="2700" i="1" dirty="0" smtClean="0">
                <a:solidFill>
                  <a:prstClr val="black"/>
                </a:solidFill>
              </a:rPr>
              <a:t>Happy Feet</a:t>
            </a:r>
          </a:p>
          <a:p>
            <a:r>
              <a:rPr lang="en-US" sz="2700" dirty="0" smtClean="0">
                <a:solidFill>
                  <a:prstClr val="black"/>
                </a:solidFill>
              </a:rPr>
              <a:t>Students will type their five-senses poems on computers. </a:t>
            </a:r>
          </a:p>
          <a:p>
            <a:r>
              <a:rPr lang="en-US" sz="2700" dirty="0" smtClean="0">
                <a:solidFill>
                  <a:prstClr val="black"/>
                </a:solidFill>
              </a:rPr>
              <a:t>Students will have the opportunity to skype with a scientist. </a:t>
            </a:r>
          </a:p>
          <a:p>
            <a:r>
              <a:rPr lang="en-US" sz="2700" dirty="0">
                <a:solidFill>
                  <a:prstClr val="black"/>
                </a:solidFill>
                <a:hlinkClick r:id="rId4"/>
              </a:rPr>
              <a:t>http://</a:t>
            </a:r>
            <a:r>
              <a:rPr lang="en-US" sz="2700" dirty="0" smtClean="0">
                <a:solidFill>
                  <a:prstClr val="black"/>
                </a:solidFill>
                <a:hlinkClick r:id="rId4"/>
              </a:rPr>
              <a:t>www.usap.gov/videoclipsandmaps/spwebcam.cfm</a:t>
            </a:r>
            <a:r>
              <a:rPr lang="en-US" sz="2700" dirty="0" smtClean="0">
                <a:solidFill>
                  <a:prstClr val="black"/>
                </a:solidFill>
              </a:rPr>
              <a:t> (live webcam)</a:t>
            </a:r>
          </a:p>
          <a:p>
            <a:r>
              <a:rPr lang="en-US" sz="2700" dirty="0">
                <a:solidFill>
                  <a:prstClr val="black"/>
                </a:solidFill>
                <a:hlinkClick r:id="rId5"/>
              </a:rPr>
              <a:t>http://</a:t>
            </a:r>
            <a:r>
              <a:rPr lang="en-US" sz="2700" dirty="0" smtClean="0">
                <a:solidFill>
                  <a:prstClr val="black"/>
                </a:solidFill>
                <a:hlinkClick r:id="rId5"/>
              </a:rPr>
              <a:t>www.sciencepoles.org/</a:t>
            </a:r>
            <a:r>
              <a:rPr lang="en-US" sz="2700" dirty="0" smtClean="0">
                <a:solidFill>
                  <a:prstClr val="black"/>
                </a:solidFill>
              </a:rPr>
              <a:t> (Research)</a:t>
            </a:r>
          </a:p>
          <a:p>
            <a:r>
              <a:rPr lang="en-US" sz="2700" dirty="0">
                <a:solidFill>
                  <a:prstClr val="black"/>
                </a:solidFill>
                <a:hlinkClick r:id="rId6"/>
              </a:rPr>
              <a:t>http://</a:t>
            </a:r>
            <a:r>
              <a:rPr lang="en-US" sz="2700" dirty="0" smtClean="0">
                <a:solidFill>
                  <a:prstClr val="black"/>
                </a:solidFill>
                <a:hlinkClick r:id="rId6"/>
              </a:rPr>
              <a:t>www.athropolis.com/index.htm</a:t>
            </a:r>
            <a:r>
              <a:rPr lang="en-US" sz="2700" dirty="0" smtClean="0">
                <a:solidFill>
                  <a:prstClr val="black"/>
                </a:solidFill>
              </a:rPr>
              <a:t> (Great resource about the Artic) </a:t>
            </a:r>
          </a:p>
          <a:p>
            <a:r>
              <a:rPr lang="en-US" sz="2700" dirty="0">
                <a:solidFill>
                  <a:prstClr val="black"/>
                </a:solidFill>
                <a:hlinkClick r:id="rId7"/>
              </a:rPr>
              <a:t>http://teacher.scholastic.com/mathhunt/StartGame.asp?QuizID=22</a:t>
            </a:r>
            <a:r>
              <a:rPr lang="en-US" sz="2700" dirty="0" smtClean="0">
                <a:solidFill>
                  <a:prstClr val="black"/>
                </a:solidFill>
              </a:rPr>
              <a:t>) (Math Hunt)</a:t>
            </a:r>
          </a:p>
          <a:p>
            <a:endParaRPr lang="en-US" sz="2700" dirty="0" smtClean="0">
              <a:solidFill>
                <a:prstClr val="black"/>
              </a:solidFill>
            </a:endParaRPr>
          </a:p>
          <a:p>
            <a:endParaRPr lang="en-US" sz="2700" dirty="0" smtClean="0">
              <a:solidFill>
                <a:prstClr val="black"/>
              </a:solidFill>
            </a:endParaRPr>
          </a:p>
          <a:p>
            <a:endParaRPr lang="en-US" sz="2700" dirty="0" smtClean="0">
              <a:solidFill>
                <a:prstClr val="black"/>
              </a:solidFill>
            </a:endParaRPr>
          </a:p>
          <a:p>
            <a:endParaRPr lang="en-US" sz="2700" i="1" dirty="0" smtClean="0">
              <a:solidFill>
                <a:prstClr val="black"/>
              </a:solidFill>
            </a:endParaRPr>
          </a:p>
          <a:p>
            <a:endParaRPr lang="en-US" dirty="0"/>
          </a:p>
        </p:txBody>
      </p:sp>
    </p:spTree>
    <p:extLst>
      <p:ext uri="{BB962C8B-B14F-4D97-AF65-F5344CB8AC3E}">
        <p14:creationId xmlns:p14="http://schemas.microsoft.com/office/powerpoint/2010/main" val="3647791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Reading</a:t>
            </a:r>
            <a:endParaRPr lang="en-US" dirty="0"/>
          </a:p>
        </p:txBody>
      </p:sp>
      <p:sp>
        <p:nvSpPr>
          <p:cNvPr id="3" name="Content Placeholder 2"/>
          <p:cNvSpPr>
            <a:spLocks noGrp="1"/>
          </p:cNvSpPr>
          <p:nvPr>
            <p:ph sz="quarter" idx="13"/>
          </p:nvPr>
        </p:nvSpPr>
        <p:spPr>
          <a:xfrm>
            <a:off x="1143000" y="731520"/>
            <a:ext cx="6705600" cy="3916680"/>
          </a:xfrm>
        </p:spPr>
        <p:txBody>
          <a:bodyPr>
            <a:normAutofit fontScale="62500" lnSpcReduction="20000"/>
          </a:bodyPr>
          <a:lstStyle/>
          <a:p>
            <a:r>
              <a:rPr lang="en-US" sz="3200" dirty="0" smtClean="0"/>
              <a:t>Students will read numerous fiction and nonfiction books about Antarctica and penguins through silent reading, partner reading, and reading aloud.</a:t>
            </a:r>
          </a:p>
          <a:p>
            <a:r>
              <a:rPr lang="en-US" sz="3200" dirty="0" smtClean="0"/>
              <a:t>The teacher will read aloud the book </a:t>
            </a:r>
            <a:r>
              <a:rPr lang="en-US" sz="3200" i="1" dirty="0">
                <a:solidFill>
                  <a:prstClr val="black"/>
                </a:solidFill>
              </a:rPr>
              <a:t>Ice trap!: </a:t>
            </a:r>
            <a:r>
              <a:rPr lang="en-US" sz="3200" i="1" dirty="0" err="1">
                <a:solidFill>
                  <a:prstClr val="black"/>
                </a:solidFill>
              </a:rPr>
              <a:t>Shackleton's</a:t>
            </a:r>
            <a:r>
              <a:rPr lang="en-US" sz="3200" i="1" dirty="0">
                <a:solidFill>
                  <a:prstClr val="black"/>
                </a:solidFill>
              </a:rPr>
              <a:t> </a:t>
            </a:r>
            <a:r>
              <a:rPr lang="en-US" sz="3200" dirty="0">
                <a:solidFill>
                  <a:prstClr val="black"/>
                </a:solidFill>
              </a:rPr>
              <a:t>Incredible</a:t>
            </a:r>
            <a:r>
              <a:rPr lang="en-US" sz="3200" i="1" dirty="0">
                <a:solidFill>
                  <a:prstClr val="black"/>
                </a:solidFill>
              </a:rPr>
              <a:t> Expedition </a:t>
            </a:r>
            <a:r>
              <a:rPr lang="en-US" sz="3200" dirty="0">
                <a:solidFill>
                  <a:prstClr val="black"/>
                </a:solidFill>
              </a:rPr>
              <a:t>by Meredith </a:t>
            </a:r>
            <a:r>
              <a:rPr lang="en-US" sz="3200" dirty="0" smtClean="0">
                <a:solidFill>
                  <a:prstClr val="black"/>
                </a:solidFill>
              </a:rPr>
              <a:t>Hooper. </a:t>
            </a:r>
          </a:p>
          <a:p>
            <a:r>
              <a:rPr lang="en-US" sz="3200" dirty="0" smtClean="0">
                <a:solidFill>
                  <a:prstClr val="black"/>
                </a:solidFill>
              </a:rPr>
              <a:t>Students will read various poems from </a:t>
            </a:r>
            <a:r>
              <a:rPr lang="en-US" sz="3200" i="1" dirty="0">
                <a:solidFill>
                  <a:prstClr val="black"/>
                </a:solidFill>
              </a:rPr>
              <a:t>Antarctic Antics: A Book of Penguin Poems</a:t>
            </a:r>
            <a:r>
              <a:rPr lang="en-US" sz="3200" dirty="0">
                <a:solidFill>
                  <a:prstClr val="black"/>
                </a:solidFill>
              </a:rPr>
              <a:t> by Judy </a:t>
            </a:r>
            <a:r>
              <a:rPr lang="en-US" sz="3200" dirty="0" smtClean="0">
                <a:solidFill>
                  <a:prstClr val="black"/>
                </a:solidFill>
              </a:rPr>
              <a:t>Sierra.  </a:t>
            </a:r>
          </a:p>
          <a:p>
            <a:r>
              <a:rPr lang="en-US" sz="3200" dirty="0" smtClean="0">
                <a:solidFill>
                  <a:prstClr val="black"/>
                </a:solidFill>
              </a:rPr>
              <a:t>Students will read aloud their poems and fictional stories. </a:t>
            </a:r>
          </a:p>
          <a:p>
            <a:pPr lvl="1"/>
            <a:r>
              <a:rPr lang="en-US" dirty="0">
                <a:solidFill>
                  <a:prstClr val="black"/>
                </a:solidFill>
              </a:rPr>
              <a:t> </a:t>
            </a:r>
            <a:r>
              <a:rPr lang="en-US" sz="2600" dirty="0" smtClean="0">
                <a:solidFill>
                  <a:prstClr val="black"/>
                </a:solidFill>
              </a:rPr>
              <a:t>RL.10- Actively engage in group reading activities with purpose and understanding.</a:t>
            </a:r>
          </a:p>
          <a:p>
            <a:pPr lvl="1"/>
            <a:r>
              <a:rPr lang="en-US" sz="2600" dirty="0" smtClean="0">
                <a:solidFill>
                  <a:prstClr val="black"/>
                </a:solidFill>
              </a:rPr>
              <a:t>RI.1: Ask and answer questions to demonstrate understanding of a text, referring explicitly to the text as the basis for answers. </a:t>
            </a:r>
            <a:endParaRPr lang="en-US" sz="2600" dirty="0">
              <a:solidFill>
                <a:prstClr val="black"/>
              </a:solidFill>
            </a:endParaRPr>
          </a:p>
          <a:p>
            <a:endParaRPr lang="en-US" sz="2600" dirty="0">
              <a:solidFill>
                <a:prstClr val="black"/>
              </a:solidFill>
            </a:endParaRPr>
          </a:p>
          <a:p>
            <a:endParaRPr lang="en-US" dirty="0" smtClean="0"/>
          </a:p>
          <a:p>
            <a:endParaRPr lang="en-US" dirty="0"/>
          </a:p>
        </p:txBody>
      </p:sp>
    </p:spTree>
    <p:extLst>
      <p:ext uri="{BB962C8B-B14F-4D97-AF65-F5344CB8AC3E}">
        <p14:creationId xmlns:p14="http://schemas.microsoft.com/office/powerpoint/2010/main" val="25539658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029200"/>
            <a:ext cx="6512511" cy="1143000"/>
          </a:xfrm>
        </p:spPr>
        <p:txBody>
          <a:bodyPr/>
          <a:lstStyle/>
          <a:p>
            <a:r>
              <a:rPr lang="en-US" dirty="0" smtClean="0"/>
              <a:t>Language Arts: Writing</a:t>
            </a:r>
            <a:endParaRPr lang="en-US" dirty="0"/>
          </a:p>
        </p:txBody>
      </p:sp>
      <p:sp>
        <p:nvSpPr>
          <p:cNvPr id="3" name="Content Placeholder 2"/>
          <p:cNvSpPr>
            <a:spLocks noGrp="1"/>
          </p:cNvSpPr>
          <p:nvPr>
            <p:ph sz="quarter" idx="13"/>
          </p:nvPr>
        </p:nvSpPr>
        <p:spPr>
          <a:xfrm>
            <a:off x="1143000" y="731520"/>
            <a:ext cx="6934200" cy="4450080"/>
          </a:xfrm>
        </p:spPr>
        <p:txBody>
          <a:bodyPr>
            <a:normAutofit fontScale="92500" lnSpcReduction="10000"/>
          </a:bodyPr>
          <a:lstStyle/>
          <a:p>
            <a:r>
              <a:rPr lang="en-US" dirty="0" smtClean="0"/>
              <a:t>Students will create and write their own five-senses poem about Antarctica. </a:t>
            </a:r>
          </a:p>
          <a:p>
            <a:r>
              <a:rPr lang="en-US" dirty="0" smtClean="0"/>
              <a:t>Students will keep their own reading log journals to write in throughout the readings of various books about Antarctica. </a:t>
            </a:r>
          </a:p>
          <a:p>
            <a:r>
              <a:rPr lang="en-US" dirty="0" smtClean="0"/>
              <a:t>Students will write their own fictional story using words from the Antarctica Word Wall. </a:t>
            </a:r>
          </a:p>
          <a:p>
            <a:r>
              <a:rPr lang="en-US" dirty="0" smtClean="0"/>
              <a:t>Students will write a research paper about a topic pertaining to Antarctica. (animals, weather, etc.)</a:t>
            </a:r>
          </a:p>
          <a:p>
            <a:r>
              <a:rPr lang="en-US" dirty="0" smtClean="0"/>
              <a:t>Students will add words to the Antarctica word wall throughout the week. </a:t>
            </a:r>
          </a:p>
          <a:p>
            <a:pPr lvl="1"/>
            <a:r>
              <a:rPr lang="en-US" sz="1800" dirty="0" smtClean="0"/>
              <a:t>W.5- With guidance and support from peers and adults, develop and strengthen writing as needed by planning, revising, and editing. </a:t>
            </a:r>
          </a:p>
        </p:txBody>
      </p:sp>
    </p:spTree>
    <p:extLst>
      <p:ext uri="{BB962C8B-B14F-4D97-AF65-F5344CB8AC3E}">
        <p14:creationId xmlns:p14="http://schemas.microsoft.com/office/powerpoint/2010/main" val="1733750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Listening </a:t>
            </a:r>
            <a:endParaRPr lang="en-US" dirty="0"/>
          </a:p>
        </p:txBody>
      </p:sp>
      <p:sp>
        <p:nvSpPr>
          <p:cNvPr id="3" name="Content Placeholder 2"/>
          <p:cNvSpPr>
            <a:spLocks noGrp="1"/>
          </p:cNvSpPr>
          <p:nvPr>
            <p:ph sz="quarter" idx="13"/>
          </p:nvPr>
        </p:nvSpPr>
        <p:spPr/>
        <p:txBody>
          <a:bodyPr>
            <a:normAutofit fontScale="92500" lnSpcReduction="10000"/>
          </a:bodyPr>
          <a:lstStyle/>
          <a:p>
            <a:r>
              <a:rPr lang="en-US" dirty="0" smtClean="0"/>
              <a:t>Students will be active listeners when other students are sharing their poems and fictional stories to the class and when acting out their skits.</a:t>
            </a:r>
          </a:p>
          <a:p>
            <a:r>
              <a:rPr lang="en-US" dirty="0" smtClean="0"/>
              <a:t>Students will listen to different sounds of animals that live in Antarctica and try to guess what animal it belongs to. </a:t>
            </a:r>
          </a:p>
          <a:p>
            <a:pPr lvl="0">
              <a:buClr>
                <a:srgbClr val="9D90A0">
                  <a:lumMod val="75000"/>
                </a:srgbClr>
              </a:buClr>
            </a:pPr>
            <a:r>
              <a:rPr lang="en-US" dirty="0" smtClean="0"/>
              <a:t>Students will listen to the teacher read aloud </a:t>
            </a:r>
            <a:r>
              <a:rPr lang="en-US" i="1" dirty="0">
                <a:solidFill>
                  <a:prstClr val="black"/>
                </a:solidFill>
              </a:rPr>
              <a:t>Ice trap!: </a:t>
            </a:r>
            <a:r>
              <a:rPr lang="en-US" i="1" dirty="0" err="1">
                <a:solidFill>
                  <a:prstClr val="black"/>
                </a:solidFill>
              </a:rPr>
              <a:t>Shackleton's</a:t>
            </a:r>
            <a:r>
              <a:rPr lang="en-US" i="1" dirty="0">
                <a:solidFill>
                  <a:prstClr val="black"/>
                </a:solidFill>
              </a:rPr>
              <a:t> Incredible Expedition </a:t>
            </a:r>
            <a:r>
              <a:rPr lang="en-US" dirty="0">
                <a:solidFill>
                  <a:prstClr val="black"/>
                </a:solidFill>
              </a:rPr>
              <a:t>by Meredith Hooper. </a:t>
            </a:r>
            <a:r>
              <a:rPr lang="en-US" dirty="0" smtClean="0">
                <a:solidFill>
                  <a:prstClr val="black"/>
                </a:solidFill>
              </a:rPr>
              <a:t> </a:t>
            </a:r>
            <a:endParaRPr lang="en-US" dirty="0">
              <a:solidFill>
                <a:prstClr val="black"/>
              </a:solidFill>
            </a:endParaRPr>
          </a:p>
          <a:p>
            <a:r>
              <a:rPr lang="en-US" dirty="0" smtClean="0"/>
              <a:t>Students will listen in groups  while each person from their group presents their research paper.</a:t>
            </a:r>
          </a:p>
          <a:p>
            <a:pPr marL="45720" indent="0">
              <a:buNone/>
            </a:pPr>
            <a:endParaRPr lang="en-US" dirty="0" smtClean="0"/>
          </a:p>
          <a:p>
            <a:pPr marL="0" indent="0">
              <a:buNone/>
            </a:pPr>
            <a:endParaRPr lang="en-US" dirty="0"/>
          </a:p>
        </p:txBody>
      </p:sp>
    </p:spTree>
    <p:extLst>
      <p:ext uri="{BB962C8B-B14F-4D97-AF65-F5344CB8AC3E}">
        <p14:creationId xmlns:p14="http://schemas.microsoft.com/office/powerpoint/2010/main" val="14407393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953000"/>
            <a:ext cx="6512511" cy="1143000"/>
          </a:xfrm>
        </p:spPr>
        <p:txBody>
          <a:bodyPr/>
          <a:lstStyle/>
          <a:p>
            <a:r>
              <a:rPr lang="en-US" dirty="0" smtClean="0"/>
              <a:t>Language Arts: Speaking</a:t>
            </a:r>
            <a:endParaRPr lang="en-US" dirty="0"/>
          </a:p>
        </p:txBody>
      </p:sp>
      <p:sp>
        <p:nvSpPr>
          <p:cNvPr id="3" name="Content Placeholder 2"/>
          <p:cNvSpPr>
            <a:spLocks noGrp="1"/>
          </p:cNvSpPr>
          <p:nvPr>
            <p:ph sz="quarter" idx="13"/>
          </p:nvPr>
        </p:nvSpPr>
        <p:spPr>
          <a:xfrm>
            <a:off x="1143000" y="731520"/>
            <a:ext cx="7162800" cy="4602480"/>
          </a:xfrm>
        </p:spPr>
        <p:txBody>
          <a:bodyPr>
            <a:normAutofit fontScale="85000" lnSpcReduction="20000"/>
          </a:bodyPr>
          <a:lstStyle/>
          <a:p>
            <a:r>
              <a:rPr lang="en-US" dirty="0" smtClean="0"/>
              <a:t>Students will share their poems with the class.</a:t>
            </a:r>
          </a:p>
          <a:p>
            <a:r>
              <a:rPr lang="en-US" dirty="0" smtClean="0"/>
              <a:t>Students will get into small groups and prepare a skit containing a realistic problem that could happen in Antarctica. </a:t>
            </a:r>
          </a:p>
          <a:p>
            <a:r>
              <a:rPr lang="en-US" dirty="0" smtClean="0"/>
              <a:t>Students will share their fictional stories to the class. </a:t>
            </a:r>
          </a:p>
          <a:p>
            <a:r>
              <a:rPr lang="en-US" dirty="0" smtClean="0"/>
              <a:t>Students will split into groups, get assigned roles for the adapted play by Darlene Bender from </a:t>
            </a:r>
            <a:r>
              <a:rPr lang="en-US" i="1" dirty="0" smtClean="0"/>
              <a:t>Three Cheers for Tacky </a:t>
            </a:r>
            <a:r>
              <a:rPr lang="en-US" dirty="0" smtClean="0"/>
              <a:t>by Helen Lester, and read through the play. </a:t>
            </a:r>
          </a:p>
          <a:p>
            <a:r>
              <a:rPr lang="en-US" dirty="0" smtClean="0"/>
              <a:t>Students will split into groups to share their research papers. </a:t>
            </a:r>
          </a:p>
          <a:p>
            <a:r>
              <a:rPr lang="en-US" dirty="0" smtClean="0"/>
              <a:t>Students will take the seat of the “author’s chair and share their journals with class if they are comfortable. </a:t>
            </a:r>
          </a:p>
          <a:p>
            <a:pPr lvl="1"/>
            <a:r>
              <a:rPr lang="en-US" dirty="0" smtClean="0"/>
              <a:t>SL.1: Engage effectively in a range of collaborative discussions with diverse partners building on others’ ideas and expressing their own clearly.</a:t>
            </a:r>
          </a:p>
          <a:p>
            <a:pPr lvl="1"/>
            <a:r>
              <a:rPr lang="en-US" dirty="0" smtClean="0"/>
              <a:t>SL.6: Speak audibly and express thoughts, feelings, and ideas </a:t>
            </a:r>
            <a:r>
              <a:rPr lang="en-US" dirty="0" err="1" smtClean="0"/>
              <a:t>cleary</a:t>
            </a:r>
            <a:r>
              <a:rPr lang="en-US" dirty="0" smtClean="0"/>
              <a:t>.   </a:t>
            </a:r>
            <a:endParaRPr lang="en-US" dirty="0"/>
          </a:p>
        </p:txBody>
      </p:sp>
    </p:spTree>
    <p:extLst>
      <p:ext uri="{BB962C8B-B14F-4D97-AF65-F5344CB8AC3E}">
        <p14:creationId xmlns:p14="http://schemas.microsoft.com/office/powerpoint/2010/main" val="1030113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Viewing</a:t>
            </a:r>
            <a:endParaRPr lang="en-US" dirty="0"/>
          </a:p>
        </p:txBody>
      </p:sp>
      <p:sp>
        <p:nvSpPr>
          <p:cNvPr id="3" name="Content Placeholder 2"/>
          <p:cNvSpPr>
            <a:spLocks noGrp="1"/>
          </p:cNvSpPr>
          <p:nvPr>
            <p:ph sz="quarter" idx="13"/>
          </p:nvPr>
        </p:nvSpPr>
        <p:spPr>
          <a:xfrm>
            <a:off x="1143000" y="731520"/>
            <a:ext cx="6781800" cy="4145280"/>
          </a:xfrm>
        </p:spPr>
        <p:txBody>
          <a:bodyPr>
            <a:normAutofit fontScale="92500" lnSpcReduction="20000"/>
          </a:bodyPr>
          <a:lstStyle/>
          <a:p>
            <a:r>
              <a:rPr lang="en-US" dirty="0"/>
              <a:t>Students will view clips from </a:t>
            </a:r>
            <a:r>
              <a:rPr lang="en-US" i="1" dirty="0" smtClean="0"/>
              <a:t>Happy Feet </a:t>
            </a:r>
            <a:r>
              <a:rPr lang="en-US" dirty="0"/>
              <a:t>and compare and contrast the fictional aspects of it with the non-fictional </a:t>
            </a:r>
            <a:r>
              <a:rPr lang="en-US" i="1" dirty="0" smtClean="0"/>
              <a:t>March </a:t>
            </a:r>
            <a:r>
              <a:rPr lang="en-US" i="1" dirty="0"/>
              <a:t>of the Penguins</a:t>
            </a:r>
            <a:r>
              <a:rPr lang="en-US" i="1" dirty="0" smtClean="0"/>
              <a:t>.</a:t>
            </a:r>
          </a:p>
          <a:p>
            <a:r>
              <a:rPr lang="en-US" dirty="0" smtClean="0"/>
              <a:t>Students will view snow and ice in a science experiment. </a:t>
            </a:r>
          </a:p>
          <a:p>
            <a:r>
              <a:rPr lang="en-US" dirty="0" smtClean="0"/>
              <a:t>Students will view pictures of different types of penguins.</a:t>
            </a:r>
          </a:p>
          <a:p>
            <a:r>
              <a:rPr lang="en-US" dirty="0" smtClean="0"/>
              <a:t>Students will view the play.</a:t>
            </a:r>
          </a:p>
          <a:p>
            <a:r>
              <a:rPr lang="en-US" dirty="0" smtClean="0"/>
              <a:t>Students will view different websites and resources as they research for their paper. </a:t>
            </a:r>
          </a:p>
          <a:p>
            <a:r>
              <a:rPr lang="en-US" dirty="0" smtClean="0"/>
              <a:t>Students will view a live webcam of Antarctica</a:t>
            </a:r>
            <a:r>
              <a:rPr lang="en-US" dirty="0"/>
              <a:t>. </a:t>
            </a:r>
            <a:r>
              <a:rPr lang="en-US" dirty="0" smtClean="0"/>
              <a:t>(</a:t>
            </a:r>
            <a:r>
              <a:rPr lang="en-US" dirty="0" smtClean="0">
                <a:hlinkClick r:id="rId2"/>
              </a:rPr>
              <a:t>http</a:t>
            </a:r>
            <a:r>
              <a:rPr lang="en-US" dirty="0">
                <a:hlinkClick r:id="rId2"/>
              </a:rPr>
              <a:t>://</a:t>
            </a:r>
            <a:r>
              <a:rPr lang="en-US" dirty="0" smtClean="0">
                <a:hlinkClick r:id="rId2"/>
              </a:rPr>
              <a:t>www.usap.gov/videoclipsandmaps/spwebcam.cfm</a:t>
            </a:r>
            <a:r>
              <a:rPr lang="en-US" dirty="0" smtClean="0"/>
              <a:t>)</a:t>
            </a:r>
          </a:p>
        </p:txBody>
      </p:sp>
    </p:spTree>
    <p:extLst>
      <p:ext uri="{BB962C8B-B14F-4D97-AF65-F5344CB8AC3E}">
        <p14:creationId xmlns:p14="http://schemas.microsoft.com/office/powerpoint/2010/main" val="1903776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Language Arts: Visually Representing </a:t>
            </a:r>
            <a:endParaRPr lang="en-US" dirty="0"/>
          </a:p>
        </p:txBody>
      </p:sp>
      <p:sp>
        <p:nvSpPr>
          <p:cNvPr id="3" name="Content Placeholder 2"/>
          <p:cNvSpPr>
            <a:spLocks noGrp="1"/>
          </p:cNvSpPr>
          <p:nvPr>
            <p:ph sz="quarter" idx="13"/>
          </p:nvPr>
        </p:nvSpPr>
        <p:spPr/>
        <p:txBody>
          <a:bodyPr/>
          <a:lstStyle/>
          <a:p>
            <a:r>
              <a:rPr lang="en-US" dirty="0" smtClean="0"/>
              <a:t>Students will create an Antarctica word wall.</a:t>
            </a:r>
          </a:p>
          <a:p>
            <a:r>
              <a:rPr lang="en-US" dirty="0" smtClean="0"/>
              <a:t>Students will create a chart showing the differences between Antarctica and the Artic.</a:t>
            </a:r>
          </a:p>
          <a:p>
            <a:r>
              <a:rPr lang="en-US" dirty="0" smtClean="0"/>
              <a:t>Student will create a map on a bulletin board and track the annual march of penguins.    </a:t>
            </a:r>
          </a:p>
          <a:p>
            <a:r>
              <a:rPr lang="en-US" dirty="0" smtClean="0"/>
              <a:t>Students will display their five-senses poem on the wall in the classroom if they choose to. </a:t>
            </a:r>
            <a:endParaRPr lang="en-US" dirty="0"/>
          </a:p>
        </p:txBody>
      </p:sp>
    </p:spTree>
    <p:extLst>
      <p:ext uri="{BB962C8B-B14F-4D97-AF65-F5344CB8AC3E}">
        <p14:creationId xmlns:p14="http://schemas.microsoft.com/office/powerpoint/2010/main" val="33390279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5562600"/>
            <a:ext cx="6512511" cy="1143000"/>
          </a:xfrm>
        </p:spPr>
        <p:txBody>
          <a:bodyPr/>
          <a:lstStyle/>
          <a:p>
            <a:r>
              <a:rPr lang="en-US" dirty="0" smtClean="0"/>
              <a:t>Grouping Patterns</a:t>
            </a:r>
            <a:endParaRPr lang="en-US" dirty="0"/>
          </a:p>
        </p:txBody>
      </p:sp>
      <p:sp>
        <p:nvSpPr>
          <p:cNvPr id="3" name="Content Placeholder 2"/>
          <p:cNvSpPr>
            <a:spLocks noGrp="1"/>
          </p:cNvSpPr>
          <p:nvPr>
            <p:ph sz="quarter" idx="13"/>
          </p:nvPr>
        </p:nvSpPr>
        <p:spPr>
          <a:xfrm>
            <a:off x="0" y="152400"/>
            <a:ext cx="8915400" cy="6096000"/>
          </a:xfrm>
        </p:spPr>
        <p:txBody>
          <a:bodyPr>
            <a:normAutofit lnSpcReduction="10000"/>
          </a:bodyPr>
          <a:lstStyle/>
          <a:p>
            <a:r>
              <a:rPr lang="en-US" dirty="0" smtClean="0"/>
              <a:t>Large Group: </a:t>
            </a:r>
            <a:r>
              <a:rPr lang="en-US" dirty="0"/>
              <a:t>t</a:t>
            </a:r>
            <a:r>
              <a:rPr lang="en-US" dirty="0" smtClean="0"/>
              <a:t>eacher read aloud, watch videos, watch play, view live webcam, map out the annual march of the penguins, listen to sounds of animals, read aloud poems and fictional stories, penguin relay, penguin tag, penguin sledding, leopard seal vs. penguin game, graph temps of Antarctica, locate Antarctica and the Artic, sing along to book, penguin song/dance, draw animal following teacher’s directions</a:t>
            </a:r>
          </a:p>
          <a:p>
            <a:r>
              <a:rPr lang="en-US" dirty="0" smtClean="0"/>
              <a:t>Small Group/Partners: reading books, expedition to Antarctica, blubber science experiment, snow/ice experiment, what makes a penguin a bird activity, math hunt online, penguin/self height, life cycle of penguins, penguin bowling, penguin delivery, winter clothes, discuss roles of male and female penguins, create penguin habitat, prepare a skit, perform play, research paper discussion, </a:t>
            </a:r>
          </a:p>
          <a:p>
            <a:r>
              <a:rPr lang="en-US" dirty="0" smtClean="0"/>
              <a:t>Individual: reading journals, five-senses poems, fictional stories, label the penguin worksheet, spelling tests, research Antarctica Treaty of 1959, explore website about the differences between the Artic and Antarctica, illustrate animal, read to self, research paper, </a:t>
            </a:r>
            <a:endParaRPr lang="en-US" dirty="0"/>
          </a:p>
        </p:txBody>
      </p:sp>
    </p:spTree>
    <p:extLst>
      <p:ext uri="{BB962C8B-B14F-4D97-AF65-F5344CB8AC3E}">
        <p14:creationId xmlns:p14="http://schemas.microsoft.com/office/powerpoint/2010/main" val="12107068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5410200"/>
            <a:ext cx="6512511" cy="1143000"/>
          </a:xfrm>
        </p:spPr>
        <p:txBody>
          <a:bodyPr/>
          <a:lstStyle/>
          <a:p>
            <a:r>
              <a:rPr lang="en-US" dirty="0" smtClean="0"/>
              <a:t>Assessments </a:t>
            </a:r>
            <a:endParaRPr lang="en-US" dirty="0"/>
          </a:p>
        </p:txBody>
      </p:sp>
      <p:sp>
        <p:nvSpPr>
          <p:cNvPr id="3" name="Content Placeholder 2"/>
          <p:cNvSpPr>
            <a:spLocks noGrp="1"/>
          </p:cNvSpPr>
          <p:nvPr>
            <p:ph sz="quarter" idx="13"/>
          </p:nvPr>
        </p:nvSpPr>
        <p:spPr>
          <a:xfrm>
            <a:off x="1143000" y="731520"/>
            <a:ext cx="7239000" cy="4602480"/>
          </a:xfrm>
        </p:spPr>
        <p:txBody>
          <a:bodyPr>
            <a:normAutofit fontScale="92500" lnSpcReduction="20000"/>
          </a:bodyPr>
          <a:lstStyle/>
          <a:p>
            <a:r>
              <a:rPr lang="en-US" dirty="0" smtClean="0"/>
              <a:t>Journal entries</a:t>
            </a:r>
          </a:p>
          <a:p>
            <a:r>
              <a:rPr lang="en-US" dirty="0" smtClean="0"/>
              <a:t>Active participation in physical education and music activities </a:t>
            </a:r>
          </a:p>
          <a:p>
            <a:r>
              <a:rPr lang="en-US" dirty="0" smtClean="0"/>
              <a:t>Physical education checklist</a:t>
            </a:r>
          </a:p>
          <a:p>
            <a:r>
              <a:rPr lang="en-US" dirty="0" smtClean="0"/>
              <a:t>Rubric for Expedition to Antarctica </a:t>
            </a:r>
          </a:p>
          <a:p>
            <a:r>
              <a:rPr lang="en-US" dirty="0" smtClean="0"/>
              <a:t>Observation of discussions</a:t>
            </a:r>
          </a:p>
          <a:p>
            <a:r>
              <a:rPr lang="en-US" dirty="0" smtClean="0"/>
              <a:t>Spelling test on the Antarctica Word Wall’s words</a:t>
            </a:r>
          </a:p>
          <a:p>
            <a:r>
              <a:rPr lang="en-US" dirty="0" smtClean="0"/>
              <a:t>Research paper rubric</a:t>
            </a:r>
          </a:p>
          <a:p>
            <a:r>
              <a:rPr lang="en-US" dirty="0" smtClean="0"/>
              <a:t>6+1 writing traits for fictional story</a:t>
            </a:r>
          </a:p>
          <a:p>
            <a:r>
              <a:rPr lang="en-US" dirty="0" smtClean="0"/>
              <a:t>Poem rubric</a:t>
            </a:r>
          </a:p>
          <a:p>
            <a:r>
              <a:rPr lang="en-US" dirty="0" smtClean="0"/>
              <a:t>Compare/contrast chard for the Artic and Antarctica</a:t>
            </a:r>
          </a:p>
          <a:p>
            <a:r>
              <a:rPr lang="en-US" dirty="0" smtClean="0"/>
              <a:t>Checklist for group skit about an Antarctica problem/solution </a:t>
            </a:r>
          </a:p>
          <a:p>
            <a:endParaRPr lang="en-US" dirty="0"/>
          </a:p>
        </p:txBody>
      </p:sp>
    </p:spTree>
    <p:extLst>
      <p:ext uri="{BB962C8B-B14F-4D97-AF65-F5344CB8AC3E}">
        <p14:creationId xmlns:p14="http://schemas.microsoft.com/office/powerpoint/2010/main" val="38316709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5715000"/>
            <a:ext cx="6512511" cy="1143000"/>
          </a:xfrm>
        </p:spPr>
        <p:txBody>
          <a:bodyPr/>
          <a:lstStyle/>
          <a:p>
            <a:r>
              <a:rPr lang="en-US" dirty="0" smtClean="0"/>
              <a:t>Literature Selection</a:t>
            </a:r>
            <a:br>
              <a:rPr lang="en-US" dirty="0" smtClean="0"/>
            </a:br>
            <a:r>
              <a:rPr lang="en-US" dirty="0"/>
              <a:t/>
            </a:r>
            <a:br>
              <a:rPr lang="en-US" dirty="0"/>
            </a:br>
            <a:r>
              <a:rPr lang="en-US" dirty="0" smtClean="0"/>
              <a:t> </a:t>
            </a:r>
            <a:endParaRPr lang="en-US" dirty="0"/>
          </a:p>
        </p:txBody>
      </p:sp>
      <p:sp>
        <p:nvSpPr>
          <p:cNvPr id="3" name="Content Placeholder 2"/>
          <p:cNvSpPr>
            <a:spLocks noGrp="1"/>
          </p:cNvSpPr>
          <p:nvPr>
            <p:ph sz="quarter" idx="13"/>
          </p:nvPr>
        </p:nvSpPr>
        <p:spPr>
          <a:xfrm>
            <a:off x="990600" y="381000"/>
            <a:ext cx="6400800" cy="3474720"/>
          </a:xfrm>
        </p:spPr>
        <p:txBody>
          <a:bodyPr>
            <a:noAutofit/>
          </a:bodyPr>
          <a:lstStyle/>
          <a:p>
            <a:r>
              <a:rPr lang="en-US" sz="2000" dirty="0" smtClean="0"/>
              <a:t>Fiction</a:t>
            </a:r>
            <a:r>
              <a:rPr lang="en-US" sz="1600" dirty="0" smtClean="0"/>
              <a:t> </a:t>
            </a:r>
          </a:p>
          <a:p>
            <a:pPr lvl="1"/>
            <a:r>
              <a:rPr lang="en-US" sz="1900" i="1" dirty="0" smtClean="0"/>
              <a:t>Three Cheers for Tacky </a:t>
            </a:r>
            <a:r>
              <a:rPr lang="en-US" sz="1900" dirty="0" smtClean="0"/>
              <a:t>by Helen Lester</a:t>
            </a:r>
          </a:p>
          <a:p>
            <a:pPr lvl="1"/>
            <a:r>
              <a:rPr lang="en-US" sz="1900" i="1" dirty="0" smtClean="0"/>
              <a:t>365 Penguins </a:t>
            </a:r>
            <a:r>
              <a:rPr lang="en-US" sz="1900" dirty="0" smtClean="0"/>
              <a:t>by Jean-Luc </a:t>
            </a:r>
            <a:r>
              <a:rPr lang="en-US" sz="1900" dirty="0" err="1" smtClean="0"/>
              <a:t>Fromental</a:t>
            </a:r>
            <a:r>
              <a:rPr lang="en-US" sz="1900" dirty="0" smtClean="0"/>
              <a:t> </a:t>
            </a:r>
          </a:p>
          <a:p>
            <a:pPr lvl="1"/>
            <a:r>
              <a:rPr lang="en-US" sz="1900" i="1" dirty="0" smtClean="0"/>
              <a:t>Tina and the Penguin</a:t>
            </a:r>
            <a:r>
              <a:rPr lang="en-US" sz="1900" dirty="0" smtClean="0"/>
              <a:t> by Heather Dyer</a:t>
            </a:r>
          </a:p>
          <a:p>
            <a:pPr lvl="1"/>
            <a:r>
              <a:rPr lang="en-US" sz="1900" i="1" dirty="0" smtClean="0"/>
              <a:t>Antarctic Antics: A Book of Penguin Poems</a:t>
            </a:r>
            <a:r>
              <a:rPr lang="en-US" sz="1900" dirty="0" smtClean="0"/>
              <a:t> by Judy Sierra </a:t>
            </a:r>
          </a:p>
          <a:p>
            <a:pPr lvl="1"/>
            <a:r>
              <a:rPr lang="en-US" sz="1900" i="1" dirty="0" smtClean="0"/>
              <a:t>Antarctic Dad </a:t>
            </a:r>
            <a:r>
              <a:rPr lang="en-US" sz="1900" dirty="0" smtClean="0"/>
              <a:t>by Hazel Edwards </a:t>
            </a:r>
          </a:p>
          <a:p>
            <a:pPr lvl="1"/>
            <a:r>
              <a:rPr lang="en-US" sz="1900" i="1" dirty="0" smtClean="0"/>
              <a:t>Your Personal Penguin </a:t>
            </a:r>
            <a:r>
              <a:rPr lang="en-US" sz="1900" dirty="0" smtClean="0"/>
              <a:t>by Sandra Boynton </a:t>
            </a:r>
          </a:p>
          <a:p>
            <a:pPr lvl="1"/>
            <a:r>
              <a:rPr lang="en-US" sz="1900" i="1" dirty="0" smtClean="0"/>
              <a:t>Five Little Penguins Slipping on the Ice </a:t>
            </a:r>
            <a:r>
              <a:rPr lang="en-US" sz="1900" dirty="0" smtClean="0"/>
              <a:t>by Steve Metzger</a:t>
            </a:r>
          </a:p>
          <a:p>
            <a:pPr lvl="1"/>
            <a:r>
              <a:rPr lang="en-US" sz="1900" i="1" dirty="0" smtClean="0"/>
              <a:t>Ice trap!: </a:t>
            </a:r>
            <a:r>
              <a:rPr lang="en-US" sz="1900" i="1" dirty="0" err="1" smtClean="0"/>
              <a:t>Shackleton's</a:t>
            </a:r>
            <a:r>
              <a:rPr lang="en-US" sz="1900" i="1" dirty="0" smtClean="0"/>
              <a:t> Incredible Expedition </a:t>
            </a:r>
            <a:r>
              <a:rPr lang="en-US" sz="1900" dirty="0" smtClean="0"/>
              <a:t>by Meredith Hooper</a:t>
            </a:r>
          </a:p>
          <a:p>
            <a:pPr lvl="1"/>
            <a:r>
              <a:rPr lang="en-US" sz="1900" i="1" dirty="0" smtClean="0"/>
              <a:t>The Snow Rocket </a:t>
            </a:r>
            <a:r>
              <a:rPr lang="en-US" sz="1900" dirty="0" smtClean="0"/>
              <a:t>by Derek Anderson </a:t>
            </a:r>
            <a:endParaRPr lang="en-US" sz="1900" i="1" dirty="0" smtClean="0"/>
          </a:p>
          <a:p>
            <a:pPr lvl="1"/>
            <a:endParaRPr lang="en-US" sz="1600" dirty="0" smtClean="0"/>
          </a:p>
          <a:p>
            <a:pPr lvl="1"/>
            <a:endParaRPr lang="en-US" sz="1600" dirty="0"/>
          </a:p>
          <a:p>
            <a:pPr lvl="1"/>
            <a:endParaRPr lang="en-US" sz="1600" dirty="0" smtClean="0"/>
          </a:p>
          <a:p>
            <a:pPr lvl="1"/>
            <a:endParaRPr lang="en-US" sz="1600" dirty="0" smtClean="0"/>
          </a:p>
          <a:p>
            <a:pPr lvl="1"/>
            <a:endParaRPr lang="en-US" sz="1600" dirty="0" smtClean="0"/>
          </a:p>
          <a:p>
            <a:pPr lvl="1"/>
            <a:endParaRPr lang="en-US" sz="1600" dirty="0"/>
          </a:p>
        </p:txBody>
      </p:sp>
    </p:spTree>
    <p:extLst>
      <p:ext uri="{BB962C8B-B14F-4D97-AF65-F5344CB8AC3E}">
        <p14:creationId xmlns:p14="http://schemas.microsoft.com/office/powerpoint/2010/main" val="27109847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3"/>
            <p:extLst>
              <p:ext uri="{D42A27DB-BD31-4B8C-83A1-F6EECF244321}">
                <p14:modId xmlns:p14="http://schemas.microsoft.com/office/powerpoint/2010/main" val="3293521060"/>
              </p:ext>
            </p:extLst>
          </p:nvPr>
        </p:nvGraphicFramePr>
        <p:xfrm>
          <a:off x="3629" y="0"/>
          <a:ext cx="9140371" cy="6858000"/>
        </p:xfrm>
        <a:graphic>
          <a:graphicData uri="http://schemas.openxmlformats.org/drawingml/2006/table">
            <a:tbl>
              <a:tblPr firstRow="1" bandRow="1">
                <a:tableStyleId>{5C22544A-7EE6-4342-B048-85BDC9FD1C3A}</a:tableStyleId>
              </a:tblPr>
              <a:tblGrid>
                <a:gridCol w="1417950"/>
                <a:gridCol w="1198720"/>
                <a:gridCol w="1198720"/>
                <a:gridCol w="1198720"/>
                <a:gridCol w="1456112"/>
                <a:gridCol w="1198720"/>
                <a:gridCol w="1471429"/>
              </a:tblGrid>
              <a:tr h="809763">
                <a:tc>
                  <a:txBody>
                    <a:bodyPr/>
                    <a:lstStyle/>
                    <a:p>
                      <a:r>
                        <a:rPr lang="en-US" dirty="0" smtClean="0"/>
                        <a:t>TIME</a:t>
                      </a:r>
                      <a:r>
                        <a:rPr lang="en-US" baseline="0" dirty="0" smtClean="0"/>
                        <a:t> SCHEDULE</a:t>
                      </a:r>
                      <a:endParaRPr lang="en-US" dirty="0"/>
                    </a:p>
                  </a:txBody>
                  <a:tcPr/>
                </a:tc>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c>
                  <a:txBody>
                    <a:bodyPr/>
                    <a:lstStyle/>
                    <a:p>
                      <a:r>
                        <a:rPr lang="en-US" dirty="0" smtClean="0"/>
                        <a:t>Friday</a:t>
                      </a:r>
                      <a:endParaRPr lang="en-US" dirty="0"/>
                    </a:p>
                  </a:txBody>
                  <a:tcPr/>
                </a:tc>
              </a:tr>
              <a:tr h="2836179">
                <a:tc>
                  <a:txBody>
                    <a:bodyPr/>
                    <a:lstStyle/>
                    <a:p>
                      <a:r>
                        <a:rPr lang="en-US" sz="1600" dirty="0" smtClean="0"/>
                        <a:t>Morning</a:t>
                      </a:r>
                      <a:endParaRPr lang="en-US" sz="1600" dirty="0"/>
                    </a:p>
                  </a:txBody>
                  <a:tcPr/>
                </a:tc>
                <a:tc>
                  <a:txBody>
                    <a:bodyPr/>
                    <a:lstStyle/>
                    <a:p>
                      <a:r>
                        <a:rPr lang="en-US" sz="1600" dirty="0" smtClean="0"/>
                        <a:t>Language Arts</a:t>
                      </a:r>
                      <a:endParaRPr lang="en-US" sz="1600" dirty="0"/>
                    </a:p>
                  </a:txBody>
                  <a:tcPr/>
                </a:tc>
                <a:tc>
                  <a:txBody>
                    <a:bodyPr/>
                    <a:lstStyle/>
                    <a:p>
                      <a:r>
                        <a:rPr lang="en-US" sz="1600" dirty="0" smtClean="0"/>
                        <a:t>*Read</a:t>
                      </a:r>
                      <a:r>
                        <a:rPr lang="en-US" sz="1600" baseline="0" dirty="0" smtClean="0"/>
                        <a:t> </a:t>
                      </a:r>
                      <a:r>
                        <a:rPr lang="en-US" sz="1600" dirty="0" smtClean="0"/>
                        <a:t>Antarctic</a:t>
                      </a:r>
                      <a:r>
                        <a:rPr lang="en-US" sz="1600" baseline="0" dirty="0" smtClean="0"/>
                        <a:t> books with partner</a:t>
                      </a:r>
                    </a:p>
                    <a:p>
                      <a:r>
                        <a:rPr lang="en-US" sz="1600" baseline="0" dirty="0" smtClean="0"/>
                        <a:t>*Write in journal</a:t>
                      </a:r>
                    </a:p>
                    <a:p>
                      <a:r>
                        <a:rPr lang="en-US" sz="1600" baseline="0" dirty="0" smtClean="0"/>
                        <a:t>*Create word wall</a:t>
                      </a:r>
                    </a:p>
                    <a:p>
                      <a:endParaRPr lang="en-US" sz="1600" dirty="0"/>
                    </a:p>
                  </a:txBody>
                  <a:tcPr/>
                </a:tc>
                <a:tc>
                  <a:txBody>
                    <a:bodyPr/>
                    <a:lstStyle/>
                    <a:p>
                      <a:r>
                        <a:rPr lang="en-US" sz="1600" dirty="0" smtClean="0"/>
                        <a:t>*Read aloud</a:t>
                      </a:r>
                      <a:r>
                        <a:rPr lang="en-US" sz="1600" baseline="0" dirty="0" smtClean="0"/>
                        <a:t> to class</a:t>
                      </a:r>
                    </a:p>
                    <a:p>
                      <a:r>
                        <a:rPr lang="en-US" sz="1600" baseline="0" dirty="0" smtClean="0"/>
                        <a:t>*Write fictional stories</a:t>
                      </a:r>
                    </a:p>
                    <a:p>
                      <a:r>
                        <a:rPr lang="en-US" sz="1600" baseline="0" dirty="0" smtClean="0"/>
                        <a:t>*Read various penguin poems</a:t>
                      </a:r>
                      <a:endParaRPr lang="en-US" sz="1600" dirty="0"/>
                    </a:p>
                  </a:txBody>
                  <a:tcPr/>
                </a:tc>
                <a:tc>
                  <a:txBody>
                    <a:bodyPr/>
                    <a:lstStyle/>
                    <a:p>
                      <a:r>
                        <a:rPr lang="en-US" sz="1600" dirty="0" smtClean="0"/>
                        <a:t>*Read </a:t>
                      </a:r>
                      <a:r>
                        <a:rPr lang="en-US" sz="1600" i="1" dirty="0" smtClean="0"/>
                        <a:t>365</a:t>
                      </a:r>
                      <a:r>
                        <a:rPr lang="en-US" sz="1600" i="1" baseline="0" dirty="0" smtClean="0"/>
                        <a:t> Penguins </a:t>
                      </a:r>
                      <a:r>
                        <a:rPr lang="en-US" sz="1600" baseline="0" dirty="0" smtClean="0"/>
                        <a:t>to class</a:t>
                      </a:r>
                    </a:p>
                    <a:p>
                      <a:r>
                        <a:rPr lang="en-US" sz="1600" baseline="0" dirty="0" smtClean="0"/>
                        <a:t>*Create five-sense poem</a:t>
                      </a:r>
                    </a:p>
                    <a:p>
                      <a:r>
                        <a:rPr lang="en-US" sz="1600" baseline="0" dirty="0" smtClean="0"/>
                        <a:t>*Type poems</a:t>
                      </a:r>
                      <a:endParaRPr lang="en-US" sz="1600" dirty="0"/>
                    </a:p>
                  </a:txBody>
                  <a:tcPr/>
                </a:tc>
                <a:tc>
                  <a:txBody>
                    <a:bodyPr/>
                    <a:lstStyle/>
                    <a:p>
                      <a:r>
                        <a:rPr lang="en-US" sz="1600" dirty="0" smtClean="0"/>
                        <a:t>*Read in</a:t>
                      </a:r>
                      <a:r>
                        <a:rPr lang="en-US" sz="1600" baseline="0" dirty="0" smtClean="0"/>
                        <a:t> groups the </a:t>
                      </a:r>
                      <a:r>
                        <a:rPr lang="en-US" sz="1600" i="1" baseline="0" dirty="0" smtClean="0"/>
                        <a:t>Three</a:t>
                      </a:r>
                      <a:r>
                        <a:rPr lang="en-US" sz="1600" baseline="0" dirty="0" smtClean="0"/>
                        <a:t> </a:t>
                      </a:r>
                      <a:r>
                        <a:rPr lang="en-US" sz="1600" i="1" kern="1200" baseline="0" dirty="0" smtClean="0">
                          <a:solidFill>
                            <a:schemeClr val="dk1"/>
                          </a:solidFill>
                          <a:latin typeface="+mn-lt"/>
                          <a:ea typeface="+mn-ea"/>
                          <a:cs typeface="+mn-cs"/>
                        </a:rPr>
                        <a:t>Cheers for Tacky </a:t>
                      </a:r>
                      <a:r>
                        <a:rPr lang="en-US" sz="1600" baseline="0" dirty="0" smtClean="0"/>
                        <a:t>play</a:t>
                      </a:r>
                      <a:endParaRPr lang="en-US" sz="1600" dirty="0" smtClean="0"/>
                    </a:p>
                    <a:p>
                      <a:r>
                        <a:rPr lang="en-US" sz="1600" dirty="0" smtClean="0"/>
                        <a:t>*Prepare</a:t>
                      </a:r>
                    </a:p>
                    <a:p>
                      <a:r>
                        <a:rPr lang="en-US" sz="1600" dirty="0" smtClean="0"/>
                        <a:t> skit and perform to class</a:t>
                      </a:r>
                      <a:endParaRPr lang="en-US" sz="1600" dirty="0"/>
                    </a:p>
                  </a:txBody>
                  <a:tcPr/>
                </a:tc>
                <a:tc>
                  <a:txBody>
                    <a:bodyPr/>
                    <a:lstStyle/>
                    <a:p>
                      <a:r>
                        <a:rPr lang="en-US" sz="1600" dirty="0" smtClean="0"/>
                        <a:t>*Share</a:t>
                      </a:r>
                      <a:r>
                        <a:rPr lang="en-US" sz="1600" baseline="0" dirty="0" smtClean="0"/>
                        <a:t> poems and stories with class</a:t>
                      </a:r>
                    </a:p>
                    <a:p>
                      <a:r>
                        <a:rPr lang="en-US" sz="1600" baseline="0" dirty="0" smtClean="0"/>
                        <a:t>*Watch clips from </a:t>
                      </a:r>
                      <a:r>
                        <a:rPr lang="en-US" sz="1600" i="1" baseline="0" dirty="0" smtClean="0"/>
                        <a:t>March of the Penguins </a:t>
                      </a:r>
                      <a:r>
                        <a:rPr lang="en-US" sz="1600" baseline="0" dirty="0" smtClean="0"/>
                        <a:t>and </a:t>
                      </a:r>
                      <a:r>
                        <a:rPr lang="en-US" sz="1600" i="1" baseline="0" dirty="0" smtClean="0"/>
                        <a:t>Happy</a:t>
                      </a:r>
                      <a:r>
                        <a:rPr lang="en-US" sz="1600" baseline="0" dirty="0" smtClean="0"/>
                        <a:t> </a:t>
                      </a:r>
                      <a:r>
                        <a:rPr lang="en-US" sz="1600" i="1" kern="1200" baseline="0" dirty="0" smtClean="0">
                          <a:solidFill>
                            <a:schemeClr val="dk1"/>
                          </a:solidFill>
                          <a:latin typeface="+mn-lt"/>
                          <a:ea typeface="+mn-ea"/>
                          <a:cs typeface="+mn-cs"/>
                        </a:rPr>
                        <a:t>Feet</a:t>
                      </a:r>
                    </a:p>
                    <a:p>
                      <a:r>
                        <a:rPr lang="en-US" sz="1600" i="1" kern="1200" baseline="0" dirty="0" smtClean="0">
                          <a:solidFill>
                            <a:schemeClr val="dk1"/>
                          </a:solidFill>
                          <a:latin typeface="+mn-lt"/>
                          <a:ea typeface="+mn-ea"/>
                          <a:cs typeface="+mn-cs"/>
                        </a:rPr>
                        <a:t>*</a:t>
                      </a:r>
                      <a:r>
                        <a:rPr lang="en-US" sz="1600" i="0" kern="1200" baseline="0" dirty="0" smtClean="0">
                          <a:solidFill>
                            <a:schemeClr val="dk1"/>
                          </a:solidFill>
                          <a:latin typeface="+mn-lt"/>
                          <a:ea typeface="+mn-ea"/>
                          <a:cs typeface="+mn-cs"/>
                        </a:rPr>
                        <a:t>Spelling test</a:t>
                      </a:r>
                      <a:endParaRPr lang="en-US" sz="1600" i="1" kern="1200" baseline="0" dirty="0">
                        <a:solidFill>
                          <a:schemeClr val="dk1"/>
                        </a:solidFill>
                        <a:latin typeface="+mn-lt"/>
                        <a:ea typeface="+mn-ea"/>
                        <a:cs typeface="+mn-cs"/>
                      </a:endParaRPr>
                    </a:p>
                  </a:txBody>
                  <a:tcPr/>
                </a:tc>
              </a:tr>
              <a:tr h="2016079">
                <a:tc>
                  <a:txBody>
                    <a:bodyPr/>
                    <a:lstStyle/>
                    <a:p>
                      <a:endParaRPr lang="en-US" sz="1600"/>
                    </a:p>
                  </a:txBody>
                  <a:tcPr/>
                </a:tc>
                <a:tc>
                  <a:txBody>
                    <a:bodyPr/>
                    <a:lstStyle/>
                    <a:p>
                      <a:r>
                        <a:rPr lang="en-US" sz="1600" dirty="0" smtClean="0"/>
                        <a:t>Art/Music</a:t>
                      </a:r>
                      <a:endParaRPr lang="en-US" sz="1600" dirty="0"/>
                    </a:p>
                  </a:txBody>
                  <a:tcPr/>
                </a:tc>
                <a:tc>
                  <a:txBody>
                    <a:bodyPr/>
                    <a:lstStyle/>
                    <a:p>
                      <a:r>
                        <a:rPr lang="en-US" sz="1600" dirty="0" smtClean="0"/>
                        <a:t>*Sing</a:t>
                      </a:r>
                      <a:r>
                        <a:rPr lang="en-US" sz="1600" baseline="0" dirty="0" smtClean="0"/>
                        <a:t> along to song made for the book, </a:t>
                      </a:r>
                      <a:r>
                        <a:rPr lang="en-US" sz="1600" i="1" baseline="0" dirty="0" smtClean="0"/>
                        <a:t>Your Personal Penguin</a:t>
                      </a:r>
                      <a:r>
                        <a:rPr lang="en-US" sz="1600" baseline="0" dirty="0" smtClean="0"/>
                        <a:t>. </a:t>
                      </a:r>
                      <a:endParaRPr lang="en-US" sz="1600" dirty="0"/>
                    </a:p>
                  </a:txBody>
                  <a:tcPr/>
                </a:tc>
                <a:tc>
                  <a:txBody>
                    <a:bodyPr/>
                    <a:lstStyle/>
                    <a:p>
                      <a:r>
                        <a:rPr lang="en-US" sz="1600" dirty="0" smtClean="0"/>
                        <a:t>*Illustrate</a:t>
                      </a:r>
                      <a:r>
                        <a:rPr lang="en-US" sz="1600" baseline="0" dirty="0" smtClean="0"/>
                        <a:t> a penguin using the step by step process. </a:t>
                      </a:r>
                      <a:endParaRPr lang="en-US" sz="1600" dirty="0"/>
                    </a:p>
                  </a:txBody>
                  <a:tcPr/>
                </a:tc>
                <a:tc>
                  <a:txBody>
                    <a:bodyPr/>
                    <a:lstStyle/>
                    <a:p>
                      <a:r>
                        <a:rPr lang="en-US" sz="1600" dirty="0" smtClean="0"/>
                        <a:t>*Draw</a:t>
                      </a:r>
                      <a:r>
                        <a:rPr lang="en-US" sz="1600" baseline="0" dirty="0" smtClean="0"/>
                        <a:t> or paint and animal that lives in Antarctica.</a:t>
                      </a:r>
                      <a:endParaRPr lang="en-US" sz="1600" dirty="0"/>
                    </a:p>
                  </a:txBody>
                  <a:tcPr/>
                </a:tc>
                <a:tc>
                  <a:txBody>
                    <a:bodyPr/>
                    <a:lstStyle/>
                    <a:p>
                      <a:r>
                        <a:rPr lang="en-US" sz="1600" dirty="0" smtClean="0"/>
                        <a:t>*Dance</a:t>
                      </a:r>
                      <a:r>
                        <a:rPr lang="en-US" sz="1600" baseline="0" dirty="0" smtClean="0"/>
                        <a:t> and sing along to The Penguin Song. </a:t>
                      </a:r>
                      <a:endParaRPr lang="en-US" sz="1600" dirty="0"/>
                    </a:p>
                  </a:txBody>
                  <a:tcPr/>
                </a:tc>
                <a:tc>
                  <a:txBody>
                    <a:bodyPr/>
                    <a:lstStyle/>
                    <a:p>
                      <a:r>
                        <a:rPr lang="en-US" sz="1600" dirty="0" smtClean="0"/>
                        <a:t>*Create a penguin habitat out of art supplies</a:t>
                      </a:r>
                      <a:r>
                        <a:rPr lang="en-US" sz="1600" baseline="0" dirty="0" smtClean="0"/>
                        <a:t> </a:t>
                      </a:r>
                      <a:r>
                        <a:rPr lang="en-US" sz="1600" dirty="0" smtClean="0"/>
                        <a:t>in groups. </a:t>
                      </a:r>
                      <a:endParaRPr lang="en-US" sz="1600" dirty="0"/>
                    </a:p>
                  </a:txBody>
                  <a:tcPr/>
                </a:tc>
              </a:tr>
              <a:tr h="1195979">
                <a:tc>
                  <a:txBody>
                    <a:bodyPr/>
                    <a:lstStyle/>
                    <a:p>
                      <a:endParaRPr lang="en-US" sz="1600" dirty="0"/>
                    </a:p>
                  </a:txBody>
                  <a:tcPr/>
                </a:tc>
                <a:tc>
                  <a:txBody>
                    <a:bodyPr/>
                    <a:lstStyle/>
                    <a:p>
                      <a:r>
                        <a:rPr lang="en-US" sz="1600" dirty="0" smtClean="0"/>
                        <a:t>P.E.</a:t>
                      </a:r>
                      <a:endParaRPr lang="en-US" sz="1600" dirty="0"/>
                    </a:p>
                  </a:txBody>
                  <a:tcPr/>
                </a:tc>
                <a:tc>
                  <a:txBody>
                    <a:bodyPr/>
                    <a:lstStyle/>
                    <a:p>
                      <a:r>
                        <a:rPr lang="en-US" sz="1600" dirty="0" smtClean="0"/>
                        <a:t>*Pretend</a:t>
                      </a:r>
                      <a:r>
                        <a:rPr lang="en-US" sz="1600" baseline="0" dirty="0" smtClean="0"/>
                        <a:t> penguin sledding</a:t>
                      </a:r>
                      <a:endParaRPr lang="en-US" sz="1600" dirty="0"/>
                    </a:p>
                  </a:txBody>
                  <a:tcPr/>
                </a:tc>
                <a:tc>
                  <a:txBody>
                    <a:bodyPr/>
                    <a:lstStyle/>
                    <a:p>
                      <a:r>
                        <a:rPr lang="en-US" sz="1600" dirty="0" smtClean="0"/>
                        <a:t>*Leopard Seal</a:t>
                      </a:r>
                      <a:r>
                        <a:rPr lang="en-US" sz="1600" baseline="0" dirty="0" smtClean="0"/>
                        <a:t> vs Penguin game</a:t>
                      </a:r>
                      <a:endParaRPr lang="en-US" sz="1600" dirty="0"/>
                    </a:p>
                  </a:txBody>
                  <a:tcPr/>
                </a:tc>
                <a:tc>
                  <a:txBody>
                    <a:bodyPr/>
                    <a:lstStyle/>
                    <a:p>
                      <a:r>
                        <a:rPr lang="en-US" sz="1600" dirty="0" smtClean="0"/>
                        <a:t>*Penguin</a:t>
                      </a:r>
                      <a:r>
                        <a:rPr lang="en-US" sz="1600" baseline="0" dirty="0" smtClean="0"/>
                        <a:t> relay</a:t>
                      </a:r>
                      <a:endParaRPr lang="en-US" sz="1600" dirty="0"/>
                    </a:p>
                  </a:txBody>
                  <a:tcPr/>
                </a:tc>
                <a:tc>
                  <a:txBody>
                    <a:bodyPr/>
                    <a:lstStyle/>
                    <a:p>
                      <a:r>
                        <a:rPr lang="en-US" sz="1600" dirty="0" smtClean="0"/>
                        <a:t>*Perform</a:t>
                      </a:r>
                      <a:r>
                        <a:rPr lang="en-US" sz="1600" baseline="0" dirty="0" smtClean="0"/>
                        <a:t> actions of penguins  </a:t>
                      </a:r>
                      <a:endParaRPr lang="en-US" sz="1600" dirty="0"/>
                    </a:p>
                  </a:txBody>
                  <a:tcPr/>
                </a:tc>
                <a:tc>
                  <a:txBody>
                    <a:bodyPr/>
                    <a:lstStyle/>
                    <a:p>
                      <a:r>
                        <a:rPr lang="en-US" sz="1600" dirty="0" smtClean="0"/>
                        <a:t>*Penguin</a:t>
                      </a:r>
                      <a:r>
                        <a:rPr lang="en-US" sz="1600" baseline="0" dirty="0" smtClean="0"/>
                        <a:t> tag</a:t>
                      </a:r>
                      <a:endParaRPr lang="en-US" sz="1600" dirty="0"/>
                    </a:p>
                  </a:txBody>
                  <a:tcPr/>
                </a:tc>
              </a:tr>
            </a:tbl>
          </a:graphicData>
        </a:graphic>
      </p:graphicFrame>
    </p:spTree>
    <p:extLst>
      <p:ext uri="{BB962C8B-B14F-4D97-AF65-F5344CB8AC3E}">
        <p14:creationId xmlns:p14="http://schemas.microsoft.com/office/powerpoint/2010/main" val="2773607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77072616"/>
              </p:ext>
            </p:extLst>
          </p:nvPr>
        </p:nvGraphicFramePr>
        <p:xfrm>
          <a:off x="1" y="0"/>
          <a:ext cx="9158513" cy="6705600"/>
        </p:xfrm>
        <a:graphic>
          <a:graphicData uri="http://schemas.openxmlformats.org/drawingml/2006/table">
            <a:tbl>
              <a:tblPr firstRow="1" bandRow="1">
                <a:tableStyleId>{5C22544A-7EE6-4342-B048-85BDC9FD1C3A}</a:tableStyleId>
              </a:tblPr>
              <a:tblGrid>
                <a:gridCol w="1142999"/>
                <a:gridCol w="914400"/>
                <a:gridCol w="1667210"/>
                <a:gridCol w="1321973"/>
                <a:gridCol w="1321973"/>
                <a:gridCol w="1397864"/>
                <a:gridCol w="1392094"/>
              </a:tblGrid>
              <a:tr h="373244">
                <a:tc>
                  <a:txBody>
                    <a:bodyPr/>
                    <a:lstStyle/>
                    <a:p>
                      <a:endParaRPr lang="en-US" sz="1600" dirty="0"/>
                    </a:p>
                  </a:txBody>
                  <a:tcPr/>
                </a:tc>
                <a:tc>
                  <a:txBody>
                    <a:bodyPr/>
                    <a:lstStyle/>
                    <a:p>
                      <a:endParaRPr lang="en-US" sz="1600" dirty="0"/>
                    </a:p>
                  </a:txBody>
                  <a:tcPr/>
                </a:tc>
                <a:tc>
                  <a:txBody>
                    <a:bodyPr/>
                    <a:lstStyle/>
                    <a:p>
                      <a:r>
                        <a:rPr lang="en-US" sz="1600" dirty="0" smtClean="0"/>
                        <a:t>Monday </a:t>
                      </a:r>
                      <a:endParaRPr lang="en-US" sz="1600" dirty="0"/>
                    </a:p>
                  </a:txBody>
                  <a:tcPr/>
                </a:tc>
                <a:tc>
                  <a:txBody>
                    <a:bodyPr/>
                    <a:lstStyle/>
                    <a:p>
                      <a:r>
                        <a:rPr lang="en-US" sz="1600" dirty="0" smtClean="0"/>
                        <a:t>Tuesday </a:t>
                      </a:r>
                    </a:p>
                  </a:txBody>
                  <a:tcPr/>
                </a:tc>
                <a:tc>
                  <a:txBody>
                    <a:bodyPr/>
                    <a:lstStyle/>
                    <a:p>
                      <a:r>
                        <a:rPr lang="en-US" sz="1600" dirty="0" smtClean="0"/>
                        <a:t>Wednesday </a:t>
                      </a:r>
                      <a:endParaRPr lang="en-US" sz="1600" dirty="0"/>
                    </a:p>
                  </a:txBody>
                  <a:tcPr/>
                </a:tc>
                <a:tc>
                  <a:txBody>
                    <a:bodyPr/>
                    <a:lstStyle/>
                    <a:p>
                      <a:r>
                        <a:rPr lang="en-US" sz="1600" dirty="0" smtClean="0"/>
                        <a:t>Thursday</a:t>
                      </a:r>
                      <a:endParaRPr lang="en-US" sz="1600" dirty="0"/>
                    </a:p>
                  </a:txBody>
                  <a:tcPr/>
                </a:tc>
                <a:tc>
                  <a:txBody>
                    <a:bodyPr/>
                    <a:lstStyle/>
                    <a:p>
                      <a:r>
                        <a:rPr lang="en-US" sz="1600" dirty="0" smtClean="0"/>
                        <a:t>Friday </a:t>
                      </a:r>
                      <a:endParaRPr lang="en-US" sz="1600" dirty="0"/>
                    </a:p>
                  </a:txBody>
                  <a:tcPr/>
                </a:tc>
              </a:tr>
              <a:tr h="2341259">
                <a:tc>
                  <a:txBody>
                    <a:bodyPr/>
                    <a:lstStyle/>
                    <a:p>
                      <a:r>
                        <a:rPr lang="en-US" sz="1600" dirty="0" smtClean="0"/>
                        <a:t>Afternoon</a:t>
                      </a:r>
                      <a:endParaRPr lang="en-US" sz="1600" dirty="0"/>
                    </a:p>
                  </a:txBody>
                  <a:tcPr/>
                </a:tc>
                <a:tc>
                  <a:txBody>
                    <a:bodyPr/>
                    <a:lstStyle/>
                    <a:p>
                      <a:r>
                        <a:rPr lang="en-US" sz="1600" dirty="0" smtClean="0"/>
                        <a:t>Math</a:t>
                      </a:r>
                      <a:endParaRPr lang="en-US" sz="1600" dirty="0"/>
                    </a:p>
                  </a:txBody>
                  <a:tcPr/>
                </a:tc>
                <a:tc>
                  <a:txBody>
                    <a:bodyPr/>
                    <a:lstStyle/>
                    <a:p>
                      <a:r>
                        <a:rPr lang="en-US" sz="1400" dirty="0" smtClean="0"/>
                        <a:t>*Research</a:t>
                      </a:r>
                      <a:r>
                        <a:rPr lang="en-US" sz="1400" baseline="0" dirty="0" smtClean="0"/>
                        <a:t> math questions to find the answers</a:t>
                      </a:r>
                    </a:p>
                    <a:p>
                      <a:r>
                        <a:rPr lang="en-US" sz="1400" baseline="0" dirty="0" smtClean="0"/>
                        <a:t>*Record temperature of Antarctica</a:t>
                      </a:r>
                      <a:endParaRPr lang="en-US" sz="1400" dirty="0"/>
                    </a:p>
                  </a:txBody>
                  <a:tcPr/>
                </a:tc>
                <a:tc>
                  <a:txBody>
                    <a:bodyPr/>
                    <a:lstStyle/>
                    <a:p>
                      <a:r>
                        <a:rPr lang="en-US" sz="1400" dirty="0" smtClean="0"/>
                        <a:t>*Record temperature of Antarctica</a:t>
                      </a:r>
                    </a:p>
                    <a:p>
                      <a:r>
                        <a:rPr lang="en-US" sz="1400" dirty="0" smtClean="0"/>
                        <a:t>*Measure</a:t>
                      </a:r>
                      <a:r>
                        <a:rPr lang="en-US" sz="1400" baseline="0" dirty="0" smtClean="0"/>
                        <a:t> themselves and create a penguin the same size</a:t>
                      </a:r>
                      <a:endParaRPr lang="en-US" sz="1400" dirty="0" smtClean="0"/>
                    </a:p>
                  </a:txBody>
                  <a:tcPr/>
                </a:tc>
                <a:tc>
                  <a:txBody>
                    <a:bodyPr/>
                    <a:lstStyle/>
                    <a:p>
                      <a:r>
                        <a:rPr lang="en-US" sz="1400" dirty="0" smtClean="0"/>
                        <a:t>*Record temperature of Antarctica</a:t>
                      </a:r>
                    </a:p>
                    <a:p>
                      <a:r>
                        <a:rPr lang="en-US" sz="1400" dirty="0" smtClean="0"/>
                        <a:t>*Math</a:t>
                      </a:r>
                      <a:r>
                        <a:rPr lang="en-US" sz="1400" baseline="0" dirty="0" smtClean="0"/>
                        <a:t> activity that goes along with the book </a:t>
                      </a:r>
                      <a:r>
                        <a:rPr lang="en-US" sz="1400" i="1" baseline="0" dirty="0" smtClean="0"/>
                        <a:t>365</a:t>
                      </a:r>
                      <a:r>
                        <a:rPr lang="en-US" sz="1400" baseline="0" dirty="0" smtClean="0"/>
                        <a:t> </a:t>
                      </a:r>
                      <a:r>
                        <a:rPr lang="en-US" sz="1400" i="1" baseline="0" dirty="0" smtClean="0"/>
                        <a:t>Penguins</a:t>
                      </a:r>
                      <a:r>
                        <a:rPr lang="en-US" sz="1400" baseline="0" dirty="0" smtClean="0"/>
                        <a:t>. </a:t>
                      </a:r>
                      <a:endParaRPr lang="en-US" sz="1400" dirty="0"/>
                    </a:p>
                  </a:txBody>
                  <a:tcPr/>
                </a:tc>
                <a:tc>
                  <a:txBody>
                    <a:bodyPr/>
                    <a:lstStyle/>
                    <a:p>
                      <a:r>
                        <a:rPr lang="en-US" sz="1400" dirty="0" smtClean="0"/>
                        <a:t>*Record temperature of Antarctica</a:t>
                      </a:r>
                    </a:p>
                    <a:p>
                      <a:r>
                        <a:rPr lang="en-US" sz="1400" dirty="0" smtClean="0"/>
                        <a:t>*Play a math game called</a:t>
                      </a:r>
                      <a:r>
                        <a:rPr lang="en-US" sz="1400" baseline="0" dirty="0" smtClean="0"/>
                        <a:t> Penguin Bowling</a:t>
                      </a:r>
                      <a:endParaRPr lang="en-US" sz="1400" dirty="0"/>
                    </a:p>
                  </a:txBody>
                  <a:tcPr/>
                </a:tc>
                <a:tc>
                  <a:txBody>
                    <a:bodyPr/>
                    <a:lstStyle/>
                    <a:p>
                      <a:r>
                        <a:rPr lang="en-US" sz="1400" dirty="0" smtClean="0"/>
                        <a:t>*Record temperature of Antarctica</a:t>
                      </a:r>
                    </a:p>
                    <a:p>
                      <a:r>
                        <a:rPr lang="en-US" sz="1400" dirty="0" smtClean="0"/>
                        <a:t>*Graph</a:t>
                      </a:r>
                      <a:r>
                        <a:rPr lang="en-US" sz="1400" baseline="0" dirty="0" smtClean="0"/>
                        <a:t> the seven day recorded temps of Antarctica</a:t>
                      </a:r>
                      <a:endParaRPr lang="en-US" sz="1400" dirty="0" smtClean="0"/>
                    </a:p>
                    <a:p>
                      <a:endParaRPr lang="en-US" sz="1400" dirty="0"/>
                    </a:p>
                  </a:txBody>
                  <a:tcPr/>
                </a:tc>
              </a:tr>
              <a:tr h="1454395">
                <a:tc>
                  <a:txBody>
                    <a:bodyPr/>
                    <a:lstStyle/>
                    <a:p>
                      <a:endParaRPr lang="en-US" sz="1600"/>
                    </a:p>
                  </a:txBody>
                  <a:tcPr/>
                </a:tc>
                <a:tc>
                  <a:txBody>
                    <a:bodyPr/>
                    <a:lstStyle/>
                    <a:p>
                      <a:r>
                        <a:rPr lang="en-US" sz="1600" dirty="0" smtClean="0"/>
                        <a:t>Science</a:t>
                      </a:r>
                      <a:endParaRPr lang="en-US" sz="1600" dirty="0"/>
                    </a:p>
                  </a:txBody>
                  <a:tcPr/>
                </a:tc>
                <a:tc>
                  <a:txBody>
                    <a:bodyPr/>
                    <a:lstStyle/>
                    <a:p>
                      <a:r>
                        <a:rPr lang="en-US" sz="1400" dirty="0" smtClean="0"/>
                        <a:t>*Study</a:t>
                      </a:r>
                      <a:r>
                        <a:rPr lang="en-US" sz="1400" baseline="0" dirty="0" smtClean="0"/>
                        <a:t> the life cycles of penguins</a:t>
                      </a:r>
                      <a:endParaRPr lang="en-US" sz="1400" dirty="0"/>
                    </a:p>
                  </a:txBody>
                  <a:tcPr/>
                </a:tc>
                <a:tc>
                  <a:txBody>
                    <a:bodyPr/>
                    <a:lstStyle/>
                    <a:p>
                      <a:r>
                        <a:rPr lang="en-US" sz="1400" dirty="0" smtClean="0"/>
                        <a:t>*Label different parts of a penguin</a:t>
                      </a:r>
                      <a:endParaRPr lang="en-US" sz="1400" dirty="0"/>
                    </a:p>
                  </a:txBody>
                  <a:tcPr/>
                </a:tc>
                <a:tc>
                  <a:txBody>
                    <a:bodyPr/>
                    <a:lstStyle/>
                    <a:p>
                      <a:r>
                        <a:rPr lang="en-US" sz="1400" dirty="0" smtClean="0"/>
                        <a:t>*Collect</a:t>
                      </a:r>
                      <a:r>
                        <a:rPr lang="en-US" sz="1400" baseline="0" dirty="0" smtClean="0"/>
                        <a:t> snow and ice and observe under microscope</a:t>
                      </a:r>
                      <a:endParaRPr lang="en-US" sz="1400" dirty="0"/>
                    </a:p>
                  </a:txBody>
                  <a:tcPr/>
                </a:tc>
                <a:tc>
                  <a:txBody>
                    <a:bodyPr/>
                    <a:lstStyle/>
                    <a:p>
                      <a:r>
                        <a:rPr lang="en-US" sz="1400" dirty="0" smtClean="0"/>
                        <a:t>*Activity on what makes</a:t>
                      </a:r>
                      <a:r>
                        <a:rPr lang="en-US" sz="1400" baseline="0" dirty="0" smtClean="0"/>
                        <a:t> a penguin a bird</a:t>
                      </a:r>
                      <a:endParaRPr lang="en-US" sz="1400" dirty="0"/>
                    </a:p>
                  </a:txBody>
                  <a:tcPr/>
                </a:tc>
                <a:tc>
                  <a:txBody>
                    <a:bodyPr/>
                    <a:lstStyle/>
                    <a:p>
                      <a:r>
                        <a:rPr lang="en-US" sz="1400" dirty="0" smtClean="0"/>
                        <a:t>*Create blubber</a:t>
                      </a:r>
                      <a:r>
                        <a:rPr lang="en-US" sz="1400" baseline="0" dirty="0" smtClean="0"/>
                        <a:t> gloves</a:t>
                      </a:r>
                      <a:endParaRPr lang="en-US" sz="1400" dirty="0"/>
                    </a:p>
                  </a:txBody>
                  <a:tcPr/>
                </a:tc>
              </a:tr>
              <a:tr h="2536702">
                <a:tc>
                  <a:txBody>
                    <a:bodyPr/>
                    <a:lstStyle/>
                    <a:p>
                      <a:endParaRPr lang="en-US" sz="1600"/>
                    </a:p>
                  </a:txBody>
                  <a:tcPr/>
                </a:tc>
                <a:tc>
                  <a:txBody>
                    <a:bodyPr/>
                    <a:lstStyle/>
                    <a:p>
                      <a:r>
                        <a:rPr lang="en-US" sz="1600" dirty="0" smtClean="0"/>
                        <a:t>Social Studies</a:t>
                      </a:r>
                      <a:endParaRPr lang="en-US" sz="1600" dirty="0"/>
                    </a:p>
                  </a:txBody>
                  <a:tcPr/>
                </a:tc>
                <a:tc>
                  <a:txBody>
                    <a:bodyPr/>
                    <a:lstStyle/>
                    <a:p>
                      <a:r>
                        <a:rPr lang="en-US" sz="1400" dirty="0" smtClean="0"/>
                        <a:t>*Read </a:t>
                      </a:r>
                      <a:r>
                        <a:rPr lang="en-US" sz="1400" i="1" dirty="0" smtClean="0"/>
                        <a:t>North</a:t>
                      </a:r>
                      <a:r>
                        <a:rPr lang="en-US" sz="1400" dirty="0" smtClean="0"/>
                        <a:t> </a:t>
                      </a:r>
                      <a:r>
                        <a:rPr lang="en-US" sz="1400" i="1" dirty="0" smtClean="0"/>
                        <a:t>Pole</a:t>
                      </a:r>
                      <a:r>
                        <a:rPr lang="en-US" sz="1400" dirty="0" smtClean="0"/>
                        <a:t>, </a:t>
                      </a:r>
                      <a:r>
                        <a:rPr lang="en-US" sz="1400" i="1" dirty="0" smtClean="0"/>
                        <a:t>South</a:t>
                      </a:r>
                      <a:r>
                        <a:rPr lang="en-US" sz="1400" dirty="0" smtClean="0"/>
                        <a:t> </a:t>
                      </a:r>
                      <a:r>
                        <a:rPr lang="en-US" sz="1400" i="1" dirty="0" smtClean="0"/>
                        <a:t>Pole</a:t>
                      </a:r>
                      <a:r>
                        <a:rPr lang="en-US" sz="1400" baseline="0" dirty="0" smtClean="0"/>
                        <a:t> to see differences between the Artic and Antarctica </a:t>
                      </a:r>
                      <a:endParaRPr lang="en-US" sz="1400" dirty="0"/>
                    </a:p>
                  </a:txBody>
                  <a:tcPr/>
                </a:tc>
                <a:tc>
                  <a:txBody>
                    <a:bodyPr/>
                    <a:lstStyle/>
                    <a:p>
                      <a:r>
                        <a:rPr lang="en-US" sz="1400" baseline="0" dirty="0" smtClean="0"/>
                        <a:t>*Locate Antarctic and the Artic on the map</a:t>
                      </a:r>
                      <a:endParaRPr lang="en-US" sz="1400" dirty="0"/>
                    </a:p>
                  </a:txBody>
                  <a:tcPr/>
                </a:tc>
                <a:tc>
                  <a:txBody>
                    <a:bodyPr/>
                    <a:lstStyle/>
                    <a:p>
                      <a:r>
                        <a:rPr lang="en-US" sz="1400" dirty="0" smtClean="0"/>
                        <a:t>*List winter</a:t>
                      </a:r>
                      <a:r>
                        <a:rPr lang="en-US" sz="1400" baseline="0" dirty="0" smtClean="0"/>
                        <a:t> clothes and gear needed for Antarctica </a:t>
                      </a:r>
                      <a:endParaRPr lang="en-US" sz="1400" dirty="0"/>
                    </a:p>
                  </a:txBody>
                  <a:tcPr/>
                </a:tc>
                <a:tc>
                  <a:txBody>
                    <a:bodyPr/>
                    <a:lstStyle/>
                    <a:p>
                      <a:r>
                        <a:rPr lang="en-US" sz="1400" dirty="0" smtClean="0"/>
                        <a:t>*Plan</a:t>
                      </a:r>
                      <a:r>
                        <a:rPr lang="en-US" sz="1400" baseline="0" dirty="0" smtClean="0"/>
                        <a:t> an expedition to Palmer Station in Antarctica</a:t>
                      </a:r>
                      <a:endParaRPr lang="en-US" sz="1400" dirty="0"/>
                    </a:p>
                  </a:txBody>
                  <a:tcPr/>
                </a:tc>
                <a:tc>
                  <a:txBody>
                    <a:bodyPr/>
                    <a:lstStyle/>
                    <a:p>
                      <a:r>
                        <a:rPr lang="en-US" sz="1400" dirty="0" smtClean="0"/>
                        <a:t>*Finish expedition</a:t>
                      </a:r>
                    </a:p>
                    <a:p>
                      <a:r>
                        <a:rPr lang="en-US" sz="1400" dirty="0" smtClean="0"/>
                        <a:t>*Research the Antarctic Treaty</a:t>
                      </a:r>
                      <a:r>
                        <a:rPr lang="en-US" sz="1400" baseline="0" dirty="0" smtClean="0"/>
                        <a:t> of 1959 </a:t>
                      </a:r>
                      <a:endParaRPr lang="en-US" sz="1400" dirty="0"/>
                    </a:p>
                  </a:txBody>
                  <a:tcPr/>
                </a:tc>
              </a:tr>
            </a:tbl>
          </a:graphicData>
        </a:graphic>
      </p:graphicFrame>
    </p:spTree>
    <p:extLst>
      <p:ext uri="{BB962C8B-B14F-4D97-AF65-F5344CB8AC3E}">
        <p14:creationId xmlns:p14="http://schemas.microsoft.com/office/powerpoint/2010/main" val="4859609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4876800"/>
            <a:ext cx="6512511" cy="1143000"/>
          </a:xfrm>
        </p:spPr>
        <p:txBody>
          <a:bodyPr/>
          <a:lstStyle/>
          <a:p>
            <a:r>
              <a:rPr lang="en-US" dirty="0" smtClean="0"/>
              <a:t>Literature Selection	</a:t>
            </a:r>
            <a:endParaRPr lang="en-US" dirty="0"/>
          </a:p>
        </p:txBody>
      </p:sp>
      <p:sp>
        <p:nvSpPr>
          <p:cNvPr id="3" name="Content Placeholder 2"/>
          <p:cNvSpPr>
            <a:spLocks noGrp="1"/>
          </p:cNvSpPr>
          <p:nvPr>
            <p:ph sz="quarter" idx="13"/>
          </p:nvPr>
        </p:nvSpPr>
        <p:spPr>
          <a:xfrm>
            <a:off x="1143000" y="731520"/>
            <a:ext cx="6858000" cy="4297680"/>
          </a:xfrm>
        </p:spPr>
        <p:txBody>
          <a:bodyPr>
            <a:normAutofit fontScale="92500" lnSpcReduction="20000"/>
          </a:bodyPr>
          <a:lstStyle/>
          <a:p>
            <a:r>
              <a:rPr lang="en-US" dirty="0" smtClean="0"/>
              <a:t>Nonfiction</a:t>
            </a:r>
          </a:p>
          <a:p>
            <a:pPr lvl="1"/>
            <a:r>
              <a:rPr lang="en-US" i="1" dirty="0" smtClean="0"/>
              <a:t>A for Antarctica </a:t>
            </a:r>
            <a:r>
              <a:rPr lang="en-US" dirty="0" smtClean="0"/>
              <a:t>by Jonathon Chester</a:t>
            </a:r>
          </a:p>
          <a:p>
            <a:pPr lvl="1"/>
            <a:r>
              <a:rPr lang="en-US" i="1" dirty="0" smtClean="0"/>
              <a:t>Ice Continent: A Story of Antarctica </a:t>
            </a:r>
            <a:r>
              <a:rPr lang="en-US" dirty="0" smtClean="0"/>
              <a:t>by Louise Young</a:t>
            </a:r>
          </a:p>
          <a:p>
            <a:pPr lvl="1"/>
            <a:r>
              <a:rPr lang="en-US" i="1" dirty="0" smtClean="0"/>
              <a:t>National Geographic Readers: Penguins! </a:t>
            </a:r>
            <a:r>
              <a:rPr lang="en-US" dirty="0" smtClean="0"/>
              <a:t>By Anne </a:t>
            </a:r>
            <a:r>
              <a:rPr lang="en-US" dirty="0" err="1" smtClean="0"/>
              <a:t>Scheiber</a:t>
            </a:r>
            <a:endParaRPr lang="en-US" dirty="0" smtClean="0"/>
          </a:p>
          <a:p>
            <a:pPr lvl="1"/>
            <a:r>
              <a:rPr lang="en-US" i="1" dirty="0" smtClean="0"/>
              <a:t>North Pole, South Pole </a:t>
            </a:r>
            <a:r>
              <a:rPr lang="en-US" dirty="0" smtClean="0"/>
              <a:t>by Nancy </a:t>
            </a:r>
            <a:r>
              <a:rPr lang="en-US" dirty="0" err="1" smtClean="0"/>
              <a:t>Smiler</a:t>
            </a:r>
            <a:r>
              <a:rPr lang="en-US" dirty="0" smtClean="0"/>
              <a:t> Levinson</a:t>
            </a:r>
          </a:p>
          <a:p>
            <a:pPr lvl="1"/>
            <a:r>
              <a:rPr lang="en-US" i="1" dirty="0" smtClean="0"/>
              <a:t>Antarctica</a:t>
            </a:r>
            <a:r>
              <a:rPr lang="en-US" dirty="0" smtClean="0"/>
              <a:t> by Mel Friedman</a:t>
            </a:r>
          </a:p>
          <a:p>
            <a:pPr lvl="1"/>
            <a:r>
              <a:rPr lang="en-US" i="1" dirty="0" smtClean="0"/>
              <a:t>Hooray For Antarctica </a:t>
            </a:r>
            <a:r>
              <a:rPr lang="en-US" dirty="0" smtClean="0"/>
              <a:t>by April Pulley Sayre </a:t>
            </a:r>
          </a:p>
          <a:p>
            <a:pPr lvl="1"/>
            <a:r>
              <a:rPr lang="en-US" i="1" dirty="0" smtClean="0"/>
              <a:t>The Antarctic Habitat  </a:t>
            </a:r>
            <a:r>
              <a:rPr lang="en-US" dirty="0" smtClean="0"/>
              <a:t>by Molly </a:t>
            </a:r>
            <a:r>
              <a:rPr lang="en-US" dirty="0" err="1" smtClean="0"/>
              <a:t>Aloian</a:t>
            </a:r>
            <a:endParaRPr lang="en-US" dirty="0" smtClean="0"/>
          </a:p>
          <a:p>
            <a:pPr lvl="1"/>
            <a:r>
              <a:rPr lang="en-US" i="1" dirty="0" smtClean="0"/>
              <a:t>Playing with Penguins: And Other Adventures in Antarctica </a:t>
            </a:r>
            <a:r>
              <a:rPr lang="en-US" dirty="0" smtClean="0"/>
              <a:t>by Ann McGovern</a:t>
            </a:r>
          </a:p>
          <a:p>
            <a:pPr lvl="1"/>
            <a:r>
              <a:rPr lang="en-US" i="1" dirty="0"/>
              <a:t>Antarctic Journal: Four Months at the Bottom of the World </a:t>
            </a:r>
            <a:r>
              <a:rPr lang="en-US" dirty="0"/>
              <a:t>by Jennifer Owings Dewey </a:t>
            </a:r>
          </a:p>
          <a:p>
            <a:pPr lvl="1"/>
            <a:endParaRPr lang="en-US" dirty="0" smtClean="0"/>
          </a:p>
          <a:p>
            <a:pPr lvl="1"/>
            <a:endParaRPr lang="en-US" dirty="0" smtClean="0"/>
          </a:p>
          <a:p>
            <a:pPr lvl="1"/>
            <a:endParaRPr lang="en-US" i="1" dirty="0" smtClean="0"/>
          </a:p>
          <a:p>
            <a:endParaRPr lang="en-US" dirty="0"/>
          </a:p>
        </p:txBody>
      </p:sp>
    </p:spTree>
    <p:extLst>
      <p:ext uri="{BB962C8B-B14F-4D97-AF65-F5344CB8AC3E}">
        <p14:creationId xmlns:p14="http://schemas.microsoft.com/office/powerpoint/2010/main" val="1215422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267200"/>
            <a:ext cx="6512511" cy="1143000"/>
          </a:xfrm>
        </p:spPr>
        <p:txBody>
          <a:bodyPr/>
          <a:lstStyle/>
          <a:p>
            <a:r>
              <a:rPr lang="en-US" dirty="0" smtClean="0"/>
              <a:t>Unit Plan</a:t>
            </a:r>
            <a:endParaRPr lang="en-US" dirty="0"/>
          </a:p>
        </p:txBody>
      </p:sp>
      <p:sp>
        <p:nvSpPr>
          <p:cNvPr id="3" name="Content Placeholder 2"/>
          <p:cNvSpPr>
            <a:spLocks noGrp="1"/>
          </p:cNvSpPr>
          <p:nvPr>
            <p:ph sz="quarter" idx="13"/>
          </p:nvPr>
        </p:nvSpPr>
        <p:spPr/>
        <p:txBody>
          <a:bodyPr>
            <a:normAutofit lnSpcReduction="10000"/>
          </a:bodyPr>
          <a:lstStyle/>
          <a:p>
            <a:r>
              <a:rPr lang="en-US" dirty="0" smtClean="0"/>
              <a:t>Students will take part in a thematic unit about the characteristics of Antarctica, snow, ice, and the types of penguins and their habitats. Also, students will learn about human survival in harsh conditions. </a:t>
            </a:r>
          </a:p>
          <a:p>
            <a:r>
              <a:rPr lang="en-US" dirty="0" smtClean="0"/>
              <a:t>This unit will integrate reading and writing with mathematics, science, social studies, music, art, and physical education.</a:t>
            </a:r>
          </a:p>
          <a:p>
            <a:r>
              <a:rPr lang="en-US" dirty="0" smtClean="0"/>
              <a:t>Students will distinguish between Antarctica and the Artic. </a:t>
            </a:r>
          </a:p>
        </p:txBody>
      </p:sp>
    </p:spTree>
    <p:extLst>
      <p:ext uri="{BB962C8B-B14F-4D97-AF65-F5344CB8AC3E}">
        <p14:creationId xmlns:p14="http://schemas.microsoft.com/office/powerpoint/2010/main" val="42122267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029200"/>
            <a:ext cx="6512511" cy="1143000"/>
          </a:xfrm>
        </p:spPr>
        <p:txBody>
          <a:bodyPr/>
          <a:lstStyle/>
          <a:p>
            <a:r>
              <a:rPr lang="en-US" dirty="0" smtClean="0"/>
              <a:t>Science Activities </a:t>
            </a:r>
            <a:endParaRPr lang="en-US" dirty="0"/>
          </a:p>
        </p:txBody>
      </p:sp>
      <p:sp>
        <p:nvSpPr>
          <p:cNvPr id="3" name="Content Placeholder 2"/>
          <p:cNvSpPr>
            <a:spLocks noGrp="1"/>
          </p:cNvSpPr>
          <p:nvPr>
            <p:ph sz="quarter" idx="13"/>
          </p:nvPr>
        </p:nvSpPr>
        <p:spPr>
          <a:xfrm>
            <a:off x="1066800" y="304800"/>
            <a:ext cx="7162800" cy="5257800"/>
          </a:xfrm>
        </p:spPr>
        <p:txBody>
          <a:bodyPr>
            <a:normAutofit fontScale="92500" lnSpcReduction="20000"/>
          </a:bodyPr>
          <a:lstStyle/>
          <a:p>
            <a:pPr marL="45720" indent="0">
              <a:buNone/>
            </a:pPr>
            <a:r>
              <a:rPr lang="en-US" sz="2400" dirty="0" smtClean="0"/>
              <a:t>	</a:t>
            </a:r>
            <a:endParaRPr lang="en-US" sz="2600" dirty="0" smtClean="0"/>
          </a:p>
          <a:p>
            <a:r>
              <a:rPr lang="en-US" dirty="0" smtClean="0"/>
              <a:t>Students will study the life cycle of penguins.</a:t>
            </a:r>
          </a:p>
          <a:p>
            <a:r>
              <a:rPr lang="en-US" dirty="0" smtClean="0"/>
              <a:t>Students will research to find out what </a:t>
            </a:r>
            <a:r>
              <a:rPr lang="en-US" dirty="0" smtClean="0"/>
              <a:t>types </a:t>
            </a:r>
            <a:r>
              <a:rPr lang="en-US" dirty="0" smtClean="0"/>
              <a:t>of animals survive in Antarctica with blubber fat.</a:t>
            </a:r>
          </a:p>
          <a:p>
            <a:r>
              <a:rPr lang="en-US" dirty="0" smtClean="0"/>
              <a:t>Students will create blubber gloves in an experiment to demonstrate how blubber helps animals live in Antarctica.</a:t>
            </a:r>
          </a:p>
          <a:p>
            <a:r>
              <a:rPr lang="en-US" dirty="0" smtClean="0"/>
              <a:t>Students will collect snow and ice and study it under a microscope and without a microscope. They will then compare and contrast the two.</a:t>
            </a:r>
          </a:p>
          <a:p>
            <a:r>
              <a:rPr lang="en-US" dirty="0" smtClean="0"/>
              <a:t>Students will label the different parts of a penguin. </a:t>
            </a:r>
          </a:p>
          <a:p>
            <a:r>
              <a:rPr lang="en-US" dirty="0" smtClean="0"/>
              <a:t>Students will complete the What Makes a Penguin a Bird activity. </a:t>
            </a:r>
          </a:p>
          <a:p>
            <a:pPr lvl="1"/>
            <a:r>
              <a:rPr lang="en-US" dirty="0" smtClean="0"/>
              <a:t>2.4.2</a:t>
            </a:r>
            <a:r>
              <a:rPr lang="en-US" dirty="0"/>
              <a:t>. Identify various things that are found in different </a:t>
            </a:r>
            <a:r>
              <a:rPr lang="en-US" dirty="0" smtClean="0"/>
              <a:t>environments</a:t>
            </a:r>
          </a:p>
          <a:p>
            <a:pPr lvl="1"/>
            <a:r>
              <a:rPr lang="en-US" dirty="0"/>
              <a:t>2.2.2. Communicate (e.g., verbal, written, graphic) observations to others</a:t>
            </a:r>
            <a:endParaRPr lang="en-US" dirty="0" smtClean="0"/>
          </a:p>
          <a:p>
            <a:pPr lvl="1"/>
            <a:endParaRPr lang="en-US" sz="1900" dirty="0" smtClean="0"/>
          </a:p>
          <a:p>
            <a:pPr marL="0" indent="0">
              <a:buNone/>
            </a:pPr>
            <a:endParaRPr lang="en-US" dirty="0" smtClean="0"/>
          </a:p>
          <a:p>
            <a:endParaRPr lang="en-US" dirty="0" smtClean="0"/>
          </a:p>
        </p:txBody>
      </p:sp>
    </p:spTree>
    <p:extLst>
      <p:ext uri="{BB962C8B-B14F-4D97-AF65-F5344CB8AC3E}">
        <p14:creationId xmlns:p14="http://schemas.microsoft.com/office/powerpoint/2010/main" val="583351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5029200"/>
            <a:ext cx="6512511" cy="1143000"/>
          </a:xfrm>
        </p:spPr>
        <p:txBody>
          <a:bodyPr/>
          <a:lstStyle/>
          <a:p>
            <a:r>
              <a:rPr lang="en-US" dirty="0" smtClean="0"/>
              <a:t>Mathematics Activities </a:t>
            </a:r>
            <a:endParaRPr lang="en-US" dirty="0"/>
          </a:p>
        </p:txBody>
      </p:sp>
      <p:sp>
        <p:nvSpPr>
          <p:cNvPr id="3" name="Content Placeholder 2"/>
          <p:cNvSpPr>
            <a:spLocks noGrp="1"/>
          </p:cNvSpPr>
          <p:nvPr>
            <p:ph sz="quarter" idx="13"/>
          </p:nvPr>
        </p:nvSpPr>
        <p:spPr>
          <a:xfrm>
            <a:off x="457200" y="457200"/>
            <a:ext cx="8001000" cy="4450080"/>
          </a:xfrm>
        </p:spPr>
        <p:txBody>
          <a:bodyPr>
            <a:normAutofit fontScale="85000" lnSpcReduction="20000"/>
          </a:bodyPr>
          <a:lstStyle/>
          <a:p>
            <a:pPr marL="0" indent="0">
              <a:buNone/>
            </a:pPr>
            <a:endParaRPr lang="en-US" dirty="0" smtClean="0"/>
          </a:p>
          <a:p>
            <a:r>
              <a:rPr lang="en-US" sz="2300" dirty="0" smtClean="0"/>
              <a:t>Students work in partners to complete the math hunt online. This involves math questions they will need to research in order to figure out </a:t>
            </a:r>
            <a:r>
              <a:rPr lang="en-US" sz="2300" dirty="0"/>
              <a:t>the answer. </a:t>
            </a:r>
            <a:r>
              <a:rPr lang="en-US" sz="2300" dirty="0" smtClean="0"/>
              <a:t>(</a:t>
            </a:r>
            <a:r>
              <a:rPr lang="en-US" sz="2300" dirty="0" smtClean="0">
                <a:hlinkClick r:id="rId2"/>
              </a:rPr>
              <a:t>http</a:t>
            </a:r>
            <a:r>
              <a:rPr lang="en-US" sz="2300" dirty="0">
                <a:hlinkClick r:id="rId2"/>
              </a:rPr>
              <a:t>://</a:t>
            </a:r>
            <a:r>
              <a:rPr lang="en-US" sz="2300" dirty="0" smtClean="0">
                <a:hlinkClick r:id="rId2"/>
              </a:rPr>
              <a:t>teacher.scholastic.com/mathhunt/StartGame.asp?QuizID=22</a:t>
            </a:r>
            <a:r>
              <a:rPr lang="en-US" sz="2300" dirty="0" smtClean="0"/>
              <a:t>)</a:t>
            </a:r>
          </a:p>
          <a:p>
            <a:r>
              <a:rPr lang="en-US" sz="2300" dirty="0" smtClean="0"/>
              <a:t>Each student will measure themselves to figure out their height and then draw a penguin the same height as them. </a:t>
            </a:r>
          </a:p>
          <a:p>
            <a:r>
              <a:rPr lang="en-US" sz="2300" dirty="0" smtClean="0"/>
              <a:t>Students will graph the temperatures of seven consecutive days in Antarctica.</a:t>
            </a:r>
          </a:p>
          <a:p>
            <a:r>
              <a:rPr lang="en-US" sz="2300" dirty="0" smtClean="0"/>
              <a:t>Students will play a math game called Penguin Bowling. </a:t>
            </a:r>
          </a:p>
          <a:p>
            <a:r>
              <a:rPr lang="en-US" sz="2300" dirty="0" smtClean="0"/>
              <a:t>After reading </a:t>
            </a:r>
            <a:r>
              <a:rPr lang="en-US" sz="2300" i="1" dirty="0" smtClean="0"/>
              <a:t>365 Penguins</a:t>
            </a:r>
            <a:r>
              <a:rPr lang="en-US" sz="2300" dirty="0" smtClean="0"/>
              <a:t>, students will complete a math activity called Penguin Delivery. </a:t>
            </a:r>
          </a:p>
          <a:p>
            <a:pPr lvl="1"/>
            <a:r>
              <a:rPr lang="en-US" sz="1900" dirty="0" smtClean="0"/>
              <a:t>2.MD.10- Draw a picture graph and a bar graph</a:t>
            </a:r>
          </a:p>
          <a:p>
            <a:pPr lvl="1"/>
            <a:r>
              <a:rPr lang="en-US" sz="1900" dirty="0" smtClean="0"/>
              <a:t>2.MD.2 Measure the length of an object twice. </a:t>
            </a:r>
          </a:p>
          <a:p>
            <a:endParaRPr lang="en-US" dirty="0" smtClean="0"/>
          </a:p>
          <a:p>
            <a:endParaRPr lang="en-US" dirty="0"/>
          </a:p>
        </p:txBody>
      </p:sp>
    </p:spTree>
    <p:extLst>
      <p:ext uri="{BB962C8B-B14F-4D97-AF65-F5344CB8AC3E}">
        <p14:creationId xmlns:p14="http://schemas.microsoft.com/office/powerpoint/2010/main" val="1894867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953000"/>
            <a:ext cx="6512511" cy="1143000"/>
          </a:xfrm>
        </p:spPr>
        <p:txBody>
          <a:bodyPr/>
          <a:lstStyle/>
          <a:p>
            <a:r>
              <a:rPr lang="en-US" dirty="0" smtClean="0"/>
              <a:t>Social Studies Activities </a:t>
            </a:r>
            <a:endParaRPr lang="en-US" dirty="0"/>
          </a:p>
        </p:txBody>
      </p:sp>
      <p:sp>
        <p:nvSpPr>
          <p:cNvPr id="3" name="Content Placeholder 2"/>
          <p:cNvSpPr>
            <a:spLocks noGrp="1"/>
          </p:cNvSpPr>
          <p:nvPr>
            <p:ph sz="quarter" idx="13"/>
          </p:nvPr>
        </p:nvSpPr>
        <p:spPr>
          <a:xfrm>
            <a:off x="1143000" y="731520"/>
            <a:ext cx="7543800" cy="4602480"/>
          </a:xfrm>
        </p:spPr>
        <p:txBody>
          <a:bodyPr>
            <a:normAutofit fontScale="85000" lnSpcReduction="20000"/>
          </a:bodyPr>
          <a:lstStyle/>
          <a:p>
            <a:r>
              <a:rPr lang="en-US" dirty="0" smtClean="0"/>
              <a:t>Students will split into teams to plan an expedition to Palmer Station in Antarctica.</a:t>
            </a:r>
          </a:p>
          <a:p>
            <a:r>
              <a:rPr lang="en-US" dirty="0" smtClean="0"/>
              <a:t>Students will locate Antarctica and the Artic on the map and then draw a picture of both.</a:t>
            </a:r>
          </a:p>
          <a:p>
            <a:r>
              <a:rPr lang="en-US" dirty="0" smtClean="0"/>
              <a:t>Students will list winter clothes and gear needed in order to go to Antarctica.  </a:t>
            </a:r>
          </a:p>
          <a:p>
            <a:r>
              <a:rPr lang="en-US" dirty="0" smtClean="0"/>
              <a:t>Students will research The Antarctic Treaty of 1959.</a:t>
            </a:r>
          </a:p>
          <a:p>
            <a:r>
              <a:rPr lang="en-US" dirty="0" smtClean="0"/>
              <a:t>Students will read </a:t>
            </a:r>
            <a:r>
              <a:rPr lang="en-US" i="1" dirty="0" smtClean="0"/>
              <a:t>North Pole, South Pole </a:t>
            </a:r>
            <a:r>
              <a:rPr lang="en-US" dirty="0" smtClean="0"/>
              <a:t>by Nancy Smiler</a:t>
            </a:r>
            <a:r>
              <a:rPr lang="en-US" dirty="0"/>
              <a:t> </a:t>
            </a:r>
            <a:r>
              <a:rPr lang="en-US" dirty="0" smtClean="0"/>
              <a:t>Levinson in partners to recognize the differences between the Artic and Antarctica. </a:t>
            </a:r>
          </a:p>
          <a:p>
            <a:r>
              <a:rPr lang="en-US" dirty="0" smtClean="0"/>
              <a:t>Students will </a:t>
            </a:r>
            <a:r>
              <a:rPr lang="en-US" dirty="0"/>
              <a:t>explore </a:t>
            </a:r>
            <a:r>
              <a:rPr lang="en-US" dirty="0">
                <a:hlinkClick r:id="rId2"/>
              </a:rPr>
              <a:t>http://</a:t>
            </a:r>
            <a:r>
              <a:rPr lang="en-US" dirty="0" smtClean="0">
                <a:hlinkClick r:id="rId2"/>
              </a:rPr>
              <a:t>www.athropolis.com/index.htm</a:t>
            </a:r>
            <a:r>
              <a:rPr lang="en-US" dirty="0" smtClean="0"/>
              <a:t> to learn more about the Artic and how it differs from Antarctica. </a:t>
            </a:r>
          </a:p>
          <a:p>
            <a:r>
              <a:rPr lang="en-US" dirty="0" smtClean="0"/>
              <a:t>Students will discuss roles of female and male penguins.</a:t>
            </a:r>
          </a:p>
          <a:p>
            <a:pPr lvl="1"/>
            <a:r>
              <a:rPr lang="en-US" dirty="0" smtClean="0"/>
              <a:t>4.LSI.2- Read text and use media to determine patterns in behavior of parents and offspring that help offspring survive. </a:t>
            </a:r>
            <a:endParaRPr lang="en-US" dirty="0"/>
          </a:p>
        </p:txBody>
      </p:sp>
    </p:spTree>
    <p:extLst>
      <p:ext uri="{BB962C8B-B14F-4D97-AF65-F5344CB8AC3E}">
        <p14:creationId xmlns:p14="http://schemas.microsoft.com/office/powerpoint/2010/main" val="3912057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and Music Activities </a:t>
            </a:r>
            <a:endParaRPr lang="en-US" dirty="0"/>
          </a:p>
        </p:txBody>
      </p:sp>
      <p:sp>
        <p:nvSpPr>
          <p:cNvPr id="3" name="Content Placeholder 2"/>
          <p:cNvSpPr>
            <a:spLocks noGrp="1"/>
          </p:cNvSpPr>
          <p:nvPr>
            <p:ph sz="quarter" idx="13"/>
          </p:nvPr>
        </p:nvSpPr>
        <p:spPr>
          <a:xfrm>
            <a:off x="152400" y="-36286"/>
            <a:ext cx="8610600" cy="4876800"/>
          </a:xfrm>
        </p:spPr>
        <p:txBody>
          <a:bodyPr>
            <a:normAutofit fontScale="92500" lnSpcReduction="10000"/>
          </a:bodyPr>
          <a:lstStyle/>
          <a:p>
            <a:pPr marL="45720" indent="0">
              <a:buNone/>
            </a:pPr>
            <a:endParaRPr lang="en-US" dirty="0"/>
          </a:p>
          <a:p>
            <a:r>
              <a:rPr lang="en-US" dirty="0" smtClean="0"/>
              <a:t>Students will learn how to illustrate a penguin using a step-by-step process.</a:t>
            </a:r>
          </a:p>
          <a:p>
            <a:r>
              <a:rPr lang="en-US" dirty="0" smtClean="0"/>
              <a:t>Students will perform and sing along to the song made for the book, </a:t>
            </a:r>
            <a:r>
              <a:rPr lang="en-US" i="1" dirty="0" smtClean="0"/>
              <a:t>Your Personal Penguin. </a:t>
            </a:r>
            <a:r>
              <a:rPr lang="en-US" i="1" dirty="0" smtClean="0">
                <a:hlinkClick r:id="rId2"/>
              </a:rPr>
              <a:t>https://www.youtube.com/watch?v=z6DzceERhDU</a:t>
            </a:r>
            <a:endParaRPr lang="en-US" i="1" dirty="0" smtClean="0"/>
          </a:p>
          <a:p>
            <a:r>
              <a:rPr lang="en-US" dirty="0" smtClean="0"/>
              <a:t>Students will dance and sing along to The Penguin Song. </a:t>
            </a:r>
            <a:r>
              <a:rPr lang="en-US" dirty="0" smtClean="0">
                <a:hlinkClick r:id="rId3"/>
              </a:rPr>
              <a:t>https://www.youtube.com/watch?v=EBHtpU1tB3E</a:t>
            </a:r>
            <a:endParaRPr lang="en-US" dirty="0" smtClean="0"/>
          </a:p>
          <a:p>
            <a:r>
              <a:rPr lang="en-US" dirty="0" smtClean="0"/>
              <a:t>Students will create a penguin habitat out of art supplies. </a:t>
            </a:r>
          </a:p>
          <a:p>
            <a:r>
              <a:rPr lang="en-US" dirty="0" smtClean="0"/>
              <a:t>Students will pick an animal that lives in Antarctica and paint or draw a picture of the animal. </a:t>
            </a:r>
          </a:p>
          <a:p>
            <a:pPr lvl="1"/>
            <a:r>
              <a:rPr lang="en-US" sz="1900" dirty="0" smtClean="0"/>
              <a:t>4.6.2 Know the connections between the visual arts and other disciplines in the curriculum </a:t>
            </a:r>
          </a:p>
          <a:p>
            <a:pPr lvl="1"/>
            <a:r>
              <a:rPr lang="en-US" sz="1900" dirty="0" smtClean="0"/>
              <a:t>4.8.2 Understand the interrelationship of music and other disciplines. </a:t>
            </a:r>
          </a:p>
          <a:p>
            <a:endParaRPr lang="en-US" dirty="0" smtClean="0"/>
          </a:p>
          <a:p>
            <a:endParaRPr lang="en-US" dirty="0" smtClean="0"/>
          </a:p>
          <a:p>
            <a:endParaRPr lang="en-US" dirty="0" smtClean="0"/>
          </a:p>
          <a:p>
            <a:endParaRPr lang="en-US" i="1"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3226375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Education Activities </a:t>
            </a:r>
            <a:endParaRPr lang="en-US" dirty="0"/>
          </a:p>
        </p:txBody>
      </p:sp>
      <p:sp>
        <p:nvSpPr>
          <p:cNvPr id="3" name="Content Placeholder 2"/>
          <p:cNvSpPr>
            <a:spLocks noGrp="1"/>
          </p:cNvSpPr>
          <p:nvPr>
            <p:ph sz="quarter" idx="13"/>
          </p:nvPr>
        </p:nvSpPr>
        <p:spPr>
          <a:xfrm>
            <a:off x="533400" y="304800"/>
            <a:ext cx="7239000" cy="4678680"/>
          </a:xfrm>
        </p:spPr>
        <p:txBody>
          <a:bodyPr>
            <a:normAutofit fontScale="25000" lnSpcReduction="20000"/>
          </a:bodyPr>
          <a:lstStyle/>
          <a:p>
            <a:r>
              <a:rPr lang="en-US" sz="8000" dirty="0" smtClean="0"/>
              <a:t>Students will split into teams and participate in a “Penguin Relay” where they will waddle like a penguin, walk with a balloon between their legs like an egg, walk while holding a spoon with an egg in their mouth, and slide on their stomachs on square rolling scooters.</a:t>
            </a:r>
          </a:p>
          <a:p>
            <a:r>
              <a:rPr lang="en-US" sz="8000" dirty="0" smtClean="0"/>
              <a:t>Students will play penguin tag. </a:t>
            </a:r>
          </a:p>
          <a:p>
            <a:r>
              <a:rPr lang="en-US" sz="8000" dirty="0" smtClean="0"/>
              <a:t>Students will lie down on their stomachs on scooter boards and pretend to be penguins sledding along the ice. </a:t>
            </a:r>
          </a:p>
          <a:p>
            <a:r>
              <a:rPr lang="en-US" sz="8000" dirty="0" smtClean="0"/>
              <a:t>Students will waddle, jump, slip, slide and dive like penguins.</a:t>
            </a:r>
          </a:p>
          <a:p>
            <a:r>
              <a:rPr lang="en-US" sz="8000" dirty="0" smtClean="0"/>
              <a:t>Leopard seal vs penguin game.</a:t>
            </a:r>
          </a:p>
          <a:p>
            <a:pPr lvl="1"/>
            <a:r>
              <a:rPr lang="en-US" sz="7800" dirty="0"/>
              <a:t>•	</a:t>
            </a:r>
            <a:r>
              <a:rPr lang="en-US" sz="6400" dirty="0"/>
              <a:t>1.5.2- Demonstrate respect for self and other.</a:t>
            </a:r>
          </a:p>
          <a:p>
            <a:pPr lvl="1"/>
            <a:r>
              <a:rPr lang="en-US" sz="6400" dirty="0"/>
              <a:t>•	1.1.2- Demonstrate a variety of basic non-</a:t>
            </a:r>
            <a:r>
              <a:rPr lang="en-US" sz="6400" dirty="0" err="1"/>
              <a:t>locomotor</a:t>
            </a:r>
            <a:r>
              <a:rPr lang="en-US" sz="6400" dirty="0"/>
              <a:t> skills. </a:t>
            </a:r>
            <a:endParaRPr lang="en-US" sz="6400" dirty="0" smtClean="0"/>
          </a:p>
          <a:p>
            <a:pPr lvl="1"/>
            <a:endParaRPr lang="en-US" sz="7800" dirty="0" smtClean="0"/>
          </a:p>
          <a:p>
            <a:endParaRPr lang="en-US" sz="4200" dirty="0" smtClean="0"/>
          </a:p>
          <a:p>
            <a:endParaRPr lang="en-US" sz="4200" dirty="0" smtClean="0"/>
          </a:p>
          <a:p>
            <a:endParaRPr lang="en-US" dirty="0" smtClean="0"/>
          </a:p>
          <a:p>
            <a:endParaRPr lang="en-US" dirty="0"/>
          </a:p>
        </p:txBody>
      </p:sp>
    </p:spTree>
    <p:extLst>
      <p:ext uri="{BB962C8B-B14F-4D97-AF65-F5344CB8AC3E}">
        <p14:creationId xmlns:p14="http://schemas.microsoft.com/office/powerpoint/2010/main" val="3487163166"/>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2979</TotalTime>
  <Words>2079</Words>
  <Application>Microsoft Office PowerPoint</Application>
  <PresentationFormat>On-screen Show (4:3)</PresentationFormat>
  <Paragraphs>234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Slipstream</vt:lpstr>
      <vt:lpstr>Antarctica </vt:lpstr>
      <vt:lpstr>Literature Selection   </vt:lpstr>
      <vt:lpstr>Literature Selection </vt:lpstr>
      <vt:lpstr>Unit Plan</vt:lpstr>
      <vt:lpstr>Science Activities </vt:lpstr>
      <vt:lpstr>Mathematics Activities </vt:lpstr>
      <vt:lpstr>Social Studies Activities </vt:lpstr>
      <vt:lpstr>Art and Music Activities </vt:lpstr>
      <vt:lpstr>Physical Education Activities </vt:lpstr>
      <vt:lpstr>Language Arts Strategies </vt:lpstr>
      <vt:lpstr>Technology</vt:lpstr>
      <vt:lpstr>Language Arts: Reading</vt:lpstr>
      <vt:lpstr>Language Arts: Writing</vt:lpstr>
      <vt:lpstr>Language Arts: Listening </vt:lpstr>
      <vt:lpstr>Language Arts: Speaking</vt:lpstr>
      <vt:lpstr>Language Arts: Viewing</vt:lpstr>
      <vt:lpstr>Language Arts: Visually Representing </vt:lpstr>
      <vt:lpstr>Grouping Patterns</vt:lpstr>
      <vt:lpstr>Assessments </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Antarctica</dc:title>
  <dc:creator>Owner</dc:creator>
  <cp:lastModifiedBy>Owner</cp:lastModifiedBy>
  <cp:revision>157</cp:revision>
  <dcterms:created xsi:type="dcterms:W3CDTF">2014-11-08T22:40:10Z</dcterms:created>
  <dcterms:modified xsi:type="dcterms:W3CDTF">2015-03-06T18:45:31Z</dcterms:modified>
</cp:coreProperties>
</file>